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Lst>
  <p:notesMasterIdLst>
    <p:notesMasterId r:id="rId51"/>
  </p:notesMasterIdLst>
  <p:sldIdLst>
    <p:sldId id="257" r:id="rId6"/>
    <p:sldId id="599" r:id="rId7"/>
    <p:sldId id="623" r:id="rId8"/>
    <p:sldId id="616" r:id="rId9"/>
    <p:sldId id="641" r:id="rId10"/>
    <p:sldId id="614" r:id="rId11"/>
    <p:sldId id="645" r:id="rId12"/>
    <p:sldId id="639" r:id="rId13"/>
    <p:sldId id="649" r:id="rId14"/>
    <p:sldId id="631" r:id="rId15"/>
    <p:sldId id="662" r:id="rId16"/>
    <p:sldId id="664" r:id="rId17"/>
    <p:sldId id="665" r:id="rId18"/>
    <p:sldId id="660" r:id="rId19"/>
    <p:sldId id="644" r:id="rId20"/>
    <p:sldId id="683" r:id="rId21"/>
    <p:sldId id="638" r:id="rId22"/>
    <p:sldId id="675" r:id="rId23"/>
    <p:sldId id="642" r:id="rId24"/>
    <p:sldId id="674" r:id="rId25"/>
    <p:sldId id="651" r:id="rId26"/>
    <p:sldId id="659" r:id="rId27"/>
    <p:sldId id="661" r:id="rId28"/>
    <p:sldId id="667" r:id="rId29"/>
    <p:sldId id="676" r:id="rId30"/>
    <p:sldId id="653" r:id="rId31"/>
    <p:sldId id="668" r:id="rId32"/>
    <p:sldId id="677" r:id="rId33"/>
    <p:sldId id="669" r:id="rId34"/>
    <p:sldId id="678" r:id="rId35"/>
    <p:sldId id="652" r:id="rId36"/>
    <p:sldId id="670" r:id="rId37"/>
    <p:sldId id="679" r:id="rId38"/>
    <p:sldId id="671" r:id="rId39"/>
    <p:sldId id="680" r:id="rId40"/>
    <p:sldId id="666" r:id="rId41"/>
    <p:sldId id="672" r:id="rId42"/>
    <p:sldId id="681" r:id="rId43"/>
    <p:sldId id="673" r:id="rId44"/>
    <p:sldId id="682" r:id="rId45"/>
    <p:sldId id="613" r:id="rId46"/>
    <p:sldId id="684" r:id="rId47"/>
    <p:sldId id="596" r:id="rId48"/>
    <p:sldId id="636" r:id="rId49"/>
    <p:sldId id="6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7"/>
            <p14:sldId id="599"/>
          </p14:sldIdLst>
        </p14:section>
        <p14:section name="Project Brief and Background" id="{71C801C4-A17B-42A5-B431-B380B64F2185}">
          <p14:sldIdLst>
            <p14:sldId id="623"/>
            <p14:sldId id="616"/>
          </p14:sldIdLst>
        </p14:section>
        <p14:section name="Workflow and Tools" id="{CAC58C98-801B-064D-BB40-4D254F424240}">
          <p14:sldIdLst>
            <p14:sldId id="641"/>
            <p14:sldId id="614"/>
            <p14:sldId id="645"/>
            <p14:sldId id="639"/>
            <p14:sldId id="649"/>
            <p14:sldId id="631"/>
            <p14:sldId id="662"/>
            <p14:sldId id="664"/>
            <p14:sldId id="665"/>
            <p14:sldId id="660"/>
          </p14:sldIdLst>
        </p14:section>
        <p14:section name="Data Analysis" id="{1E5D55F8-3446-4378-90D9-A9F8928B291A}">
          <p14:sldIdLst>
            <p14:sldId id="644"/>
            <p14:sldId id="683"/>
            <p14:sldId id="638"/>
            <p14:sldId id="675"/>
            <p14:sldId id="642"/>
          </p14:sldIdLst>
        </p14:section>
        <p14:section name="Scouted Players" id="{E126ABED-D445-CE45-A1A3-FB8F0E47CA5A}">
          <p14:sldIdLst>
            <p14:sldId id="674"/>
            <p14:sldId id="651"/>
            <p14:sldId id="659"/>
            <p14:sldId id="661"/>
            <p14:sldId id="667"/>
            <p14:sldId id="676"/>
            <p14:sldId id="653"/>
            <p14:sldId id="668"/>
            <p14:sldId id="677"/>
            <p14:sldId id="669"/>
            <p14:sldId id="678"/>
            <p14:sldId id="652"/>
            <p14:sldId id="670"/>
            <p14:sldId id="679"/>
            <p14:sldId id="671"/>
            <p14:sldId id="680"/>
            <p14:sldId id="666"/>
            <p14:sldId id="672"/>
            <p14:sldId id="681"/>
            <p14:sldId id="673"/>
            <p14:sldId id="682"/>
          </p14:sldIdLst>
        </p14:section>
        <p14:section name="Conclusion and Next Steps" id="{68807438-29C8-1B4D-90F5-7D1976EEEAC6}">
          <p14:sldIdLst>
            <p14:sldId id="613"/>
            <p14:sldId id="684"/>
          </p14:sldIdLst>
        </p14:section>
        <p14:section name="Appendix" id="{C7F2BAE7-1D51-4E88-A3F4-FD525F13E41D}">
          <p14:sldIdLst>
            <p14:sldId id="596"/>
            <p14:sldId id="636"/>
            <p14:sldId id="62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004F3E"/>
    <a:srgbClr val="00285E"/>
    <a:srgbClr val="000000"/>
    <a:srgbClr val="07183D"/>
    <a:srgbClr val="28A0D3"/>
    <a:srgbClr val="BDD5ED"/>
    <a:srgbClr val="FF007F"/>
    <a:srgbClr val="5387AF"/>
    <a:srgbClr val="FFF9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94674"/>
  </p:normalViewPr>
  <p:slideViewPr>
    <p:cSldViewPr snapToGrid="0">
      <p:cViewPr varScale="1">
        <p:scale>
          <a:sx n="164" d="100"/>
          <a:sy n="164" d="100"/>
        </p:scale>
        <p:origin x="184" y="928"/>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iagrams/_rels/data1.xml.rels><?xml version="1.0" encoding="UTF-8" standalone="yes"?>
<Relationships xmlns="http://schemas.openxmlformats.org/package/2006/relationships"><Relationship Id="rId1" Type="http://schemas.openxmlformats.org/officeDocument/2006/relationships/hyperlink" Target="https://www.transfermarkt.co.uk/"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transfermarkt.co.uk/"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083A-707C-824E-94C2-EF9F2BCA5A9B}" type="doc">
      <dgm:prSet loTypeId="urn:microsoft.com/office/officeart/2005/8/layout/process1" loCatId="process" qsTypeId="urn:microsoft.com/office/officeart/2005/8/quickstyle/simple1" qsCatId="simple" csTypeId="urn:microsoft.com/office/officeart/2005/8/colors/accent1_2" csCatId="accent1" phldr="1"/>
      <dgm:spPr/>
    </dgm:pt>
    <dgm:pt modelId="{D6C7599D-0EFF-1C4A-B4F7-6EEADB45005D}">
      <dgm:prSet phldrT="[Text]"/>
      <dgm:spPr/>
      <dgm:t>
        <a:bodyPr/>
        <a:lstStyle/>
        <a:p>
          <a:r>
            <a:rPr lang="en-GB" dirty="0">
              <a:solidFill>
                <a:schemeClr val="tx1">
                  <a:lumMod val="85000"/>
                  <a:lumOff val="15000"/>
                </a:schemeClr>
              </a:solidFill>
            </a:rPr>
            <a:t>Data Acquisition and Parsing</a:t>
          </a:r>
        </a:p>
      </dgm:t>
    </dgm:pt>
    <dgm:pt modelId="{BDF5E150-6F1A-8B48-AFB8-430CB405BAB3}" type="parTrans" cxnId="{A0536E2B-B5A0-BD41-88B4-403E174BAABB}">
      <dgm:prSet/>
      <dgm:spPr/>
      <dgm:t>
        <a:bodyPr/>
        <a:lstStyle/>
        <a:p>
          <a:endParaRPr lang="en-GB"/>
        </a:p>
      </dgm:t>
    </dgm:pt>
    <dgm:pt modelId="{360DA230-D7E9-3940-BA41-A26B12DEE33A}" type="sibTrans" cxnId="{A0536E2B-B5A0-BD41-88B4-403E174BAABB}">
      <dgm:prSet/>
      <dgm:spPr/>
      <dgm:t>
        <a:bodyPr/>
        <a:lstStyle/>
        <a:p>
          <a:endParaRPr lang="en-GB"/>
        </a:p>
      </dgm:t>
    </dgm:pt>
    <dgm:pt modelId="{7D42E740-C6C6-5D47-979B-0F8A701CC23B}">
      <dgm:prSet phldrT="[Text]"/>
      <dgm:spPr/>
      <dgm:t>
        <a:bodyPr/>
        <a:lstStyle/>
        <a:p>
          <a:r>
            <a:rPr lang="en-GB" dirty="0">
              <a:solidFill>
                <a:schemeClr val="tx1">
                  <a:lumMod val="85000"/>
                  <a:lumOff val="15000"/>
                </a:schemeClr>
              </a:solidFill>
            </a:rPr>
            <a:t>Data Engineering</a:t>
          </a:r>
        </a:p>
      </dgm:t>
    </dgm:pt>
    <dgm:pt modelId="{D57420E7-F05F-494E-99F0-00E2477D18D7}" type="parTrans" cxnId="{21BA9E19-0F60-8242-BE16-8174927E4CDD}">
      <dgm:prSet/>
      <dgm:spPr/>
      <dgm:t>
        <a:bodyPr/>
        <a:lstStyle/>
        <a:p>
          <a:endParaRPr lang="en-GB"/>
        </a:p>
      </dgm:t>
    </dgm:pt>
    <dgm:pt modelId="{701DB269-7501-0449-9A7C-F7A151CCE817}" type="sibTrans" cxnId="{21BA9E19-0F60-8242-BE16-8174927E4CDD}">
      <dgm:prSet/>
      <dgm:spPr/>
      <dgm:t>
        <a:bodyPr/>
        <a:lstStyle/>
        <a:p>
          <a:endParaRPr lang="en-GB"/>
        </a:p>
      </dgm:t>
    </dgm:pt>
    <dgm:pt modelId="{3790CA6C-D5E7-E340-8D8D-D2F3733D5FAB}">
      <dgm:prSet phldrT="[Text]"/>
      <dgm:spPr/>
      <dgm:t>
        <a:bodyPr/>
        <a:lstStyle/>
        <a:p>
          <a:r>
            <a:rPr lang="en-GB" dirty="0">
              <a:solidFill>
                <a:schemeClr val="tx1">
                  <a:lumMod val="85000"/>
                  <a:lumOff val="15000"/>
                </a:schemeClr>
              </a:solidFill>
            </a:rPr>
            <a:t>Data from</a:t>
          </a:r>
          <a:r>
            <a:rPr lang="en-GB" u="none" dirty="0">
              <a:solidFill>
                <a:schemeClr val="tx1">
                  <a:lumMod val="85000"/>
                  <a:lumOff val="15000"/>
                </a:schemeClr>
              </a:solidFill>
            </a:rPr>
            <a:t> </a:t>
          </a:r>
          <a:r>
            <a:rPr lang="en-GB" dirty="0">
              <a:solidFill>
                <a:schemeClr val="tx1">
                  <a:lumMod val="85000"/>
                  <a:lumOff val="15000"/>
                </a:schemeClr>
              </a:solidFill>
              <a:hlinkClick xmlns:r="http://schemas.openxmlformats.org/officeDocument/2006/relationships" r:id="rId1">
                <a:extLst>
                  <a:ext uri="{A12FA001-AC4F-418D-AE19-62706E023703}">
                    <ahyp:hlinkClr xmlns:ahyp="http://schemas.microsoft.com/office/drawing/2018/hyperlinkcolor" val="tx"/>
                  </a:ext>
                </a:extLst>
              </a:hlinkClick>
            </a:rPr>
            <a:t>TransferMarkt</a:t>
          </a:r>
          <a:r>
            <a:rPr lang="en-GB" dirty="0">
              <a:solidFill>
                <a:schemeClr val="tx1">
                  <a:lumMod val="85000"/>
                  <a:lumOff val="15000"/>
                </a:schemeClr>
              </a:solidFill>
            </a:rPr>
            <a:t> is scraped using Python webscrapers.</a:t>
          </a:r>
        </a:p>
      </dgm:t>
    </dgm:pt>
    <dgm:pt modelId="{2E7AA142-BBBD-3B4B-B445-3906A54CDDC5}" type="parTrans" cxnId="{D5272FD7-E78A-3740-B27E-53EB9CF0CC99}">
      <dgm:prSet/>
      <dgm:spPr/>
      <dgm:t>
        <a:bodyPr/>
        <a:lstStyle/>
        <a:p>
          <a:endParaRPr lang="en-GB"/>
        </a:p>
      </dgm:t>
    </dgm:pt>
    <dgm:pt modelId="{3AE0FAD8-9DCF-DD4D-946F-24494158A622}" type="sibTrans" cxnId="{D5272FD7-E78A-3740-B27E-53EB9CF0CC99}">
      <dgm:prSet/>
      <dgm:spPr/>
      <dgm:t>
        <a:bodyPr/>
        <a:lstStyle/>
        <a:p>
          <a:endParaRPr lang="en-GB"/>
        </a:p>
      </dgm:t>
    </dgm:pt>
    <dgm:pt modelId="{8DC44740-AF31-E741-AFD9-95EE4C953F03}">
      <dgm:prSet phldrT="[Text]"/>
      <dgm:spPr/>
      <dgm:t>
        <a:bodyPr/>
        <a:lstStyle/>
        <a:p>
          <a:r>
            <a:rPr lang="en-GB" dirty="0">
              <a:solidFill>
                <a:schemeClr val="tx1">
                  <a:lumMod val="85000"/>
                  <a:lumOff val="15000"/>
                </a:schemeClr>
              </a:solidFill>
            </a:rPr>
            <a:t>Data Visualisation and Analysis</a:t>
          </a:r>
        </a:p>
      </dgm:t>
    </dgm:pt>
    <dgm:pt modelId="{32A2A858-1FFF-8C4B-9C86-7D61DB9AF8D3}" type="parTrans" cxnId="{52643CC2-13CA-5A4A-9617-831A9ADDDB03}">
      <dgm:prSet/>
      <dgm:spPr/>
      <dgm:t>
        <a:bodyPr/>
        <a:lstStyle/>
        <a:p>
          <a:endParaRPr lang="en-GB"/>
        </a:p>
      </dgm:t>
    </dgm:pt>
    <dgm:pt modelId="{2285889D-8769-034D-AB69-F1C74794F59F}" type="sibTrans" cxnId="{52643CC2-13CA-5A4A-9617-831A9ADDDB03}">
      <dgm:prSet/>
      <dgm:spPr/>
      <dgm:t>
        <a:bodyPr/>
        <a:lstStyle/>
        <a:p>
          <a:endParaRPr lang="en-GB"/>
        </a:p>
      </dgm:t>
    </dgm:pt>
    <dgm:pt modelId="{C205CA48-F506-4C49-BE80-0CF105FD0B33}">
      <dgm:prSet phldrT="[Text]"/>
      <dgm:spPr/>
      <dgm:t>
        <a:bodyPr/>
        <a:lstStyle/>
        <a:p>
          <a:r>
            <a:rPr lang="en-GB" dirty="0">
              <a:solidFill>
                <a:schemeClr val="tx1">
                  <a:lumMod val="85000"/>
                  <a:lumOff val="15000"/>
                </a:schemeClr>
              </a:solidFill>
            </a:rPr>
            <a:t>Scraped data from </a:t>
          </a:r>
          <a:r>
            <a:rPr lang="en-GB" dirty="0" err="1">
              <a:solidFill>
                <a:schemeClr val="tx1">
                  <a:lumMod val="85000"/>
                  <a:lumOff val="15000"/>
                </a:schemeClr>
              </a:solidFill>
            </a:rPr>
            <a:t>TransferMarkt</a:t>
          </a:r>
          <a:r>
            <a:rPr lang="en-GB" dirty="0">
              <a:solidFill>
                <a:schemeClr val="tx1">
                  <a:lumMod val="85000"/>
                  <a:lumOff val="15000"/>
                </a:schemeClr>
              </a:solidFill>
            </a:rPr>
            <a:t> is cleaned and engineered using the pandas Python library in Jupyter notebooks.</a:t>
          </a:r>
        </a:p>
      </dgm:t>
    </dgm:pt>
    <dgm:pt modelId="{5D87668B-4451-1643-96E6-6026653CB2B8}" type="parTrans" cxnId="{ABE4EFF3-3CCC-2A4A-A7B9-CD2A05C8571D}">
      <dgm:prSet/>
      <dgm:spPr/>
      <dgm:t>
        <a:bodyPr/>
        <a:lstStyle/>
        <a:p>
          <a:endParaRPr lang="en-GB"/>
        </a:p>
      </dgm:t>
    </dgm:pt>
    <dgm:pt modelId="{157EA28F-0153-8E47-B3F8-7D782BC4DDC6}" type="sibTrans" cxnId="{ABE4EFF3-3CCC-2A4A-A7B9-CD2A05C8571D}">
      <dgm:prSet/>
      <dgm:spPr/>
      <dgm:t>
        <a:bodyPr/>
        <a:lstStyle/>
        <a:p>
          <a:endParaRPr lang="en-GB"/>
        </a:p>
      </dgm:t>
    </dgm:pt>
    <dgm:pt modelId="{DAB55698-F2DD-9B42-9F90-5B48CBA1EECD}">
      <dgm:prSet phldrT="[Text]"/>
      <dgm:spPr/>
      <dgm:t>
        <a:bodyPr/>
        <a:lstStyle/>
        <a:p>
          <a:r>
            <a:rPr lang="en-GB" dirty="0">
              <a:solidFill>
                <a:schemeClr val="tx1">
                  <a:lumMod val="85000"/>
                  <a:lumOff val="15000"/>
                </a:schemeClr>
              </a:solidFill>
            </a:rPr>
            <a:t>Data visualised in Jupyter notebooks, as dashboards using Tableau, and as figures in PowerPoint slides.</a:t>
          </a:r>
        </a:p>
      </dgm:t>
    </dgm:pt>
    <dgm:pt modelId="{88E3D16C-EB0A-AB4E-8A09-829D17A5E96A}" type="parTrans" cxnId="{F939188A-A756-D442-805F-6BD9C1D680EE}">
      <dgm:prSet/>
      <dgm:spPr/>
      <dgm:t>
        <a:bodyPr/>
        <a:lstStyle/>
        <a:p>
          <a:endParaRPr lang="en-GB"/>
        </a:p>
      </dgm:t>
    </dgm:pt>
    <dgm:pt modelId="{D2FA263E-EC60-9547-AC4A-9DEEE8F6EF2D}" type="sibTrans" cxnId="{F939188A-A756-D442-805F-6BD9C1D680EE}">
      <dgm:prSet/>
      <dgm:spPr/>
      <dgm:t>
        <a:bodyPr/>
        <a:lstStyle/>
        <a:p>
          <a:endParaRPr lang="en-GB"/>
        </a:p>
      </dgm:t>
    </dgm:pt>
    <dgm:pt modelId="{769ADBFD-3DEC-FB43-8641-030C2A4D90B8}">
      <dgm:prSet phldrT="[Text]"/>
      <dgm:spPr/>
      <dgm:t>
        <a:bodyPr/>
        <a:lstStyle/>
        <a:p>
          <a:r>
            <a:rPr lang="en-GB" dirty="0">
              <a:solidFill>
                <a:schemeClr val="tx1">
                  <a:lumMod val="85000"/>
                  <a:lumOff val="15000"/>
                </a:schemeClr>
              </a:solidFill>
            </a:rPr>
            <a:t>Dashboards published to Tableau Public.</a:t>
          </a:r>
        </a:p>
      </dgm:t>
    </dgm:pt>
    <dgm:pt modelId="{6229A50F-FF12-F148-AE64-FAF173F525AC}" type="parTrans" cxnId="{78EE24C4-DFFC-A44B-821E-6593B3C1406E}">
      <dgm:prSet/>
      <dgm:spPr/>
      <dgm:t>
        <a:bodyPr/>
        <a:lstStyle/>
        <a:p>
          <a:endParaRPr lang="en-GB"/>
        </a:p>
      </dgm:t>
    </dgm:pt>
    <dgm:pt modelId="{96F4B11B-EB9B-764A-8D57-CC19288939F1}" type="sibTrans" cxnId="{78EE24C4-DFFC-A44B-821E-6593B3C1406E}">
      <dgm:prSet/>
      <dgm:spPr/>
      <dgm:t>
        <a:bodyPr/>
        <a:lstStyle/>
        <a:p>
          <a:endParaRPr lang="en-GB"/>
        </a:p>
      </dgm:t>
    </dgm:pt>
    <dgm:pt modelId="{417BCEA6-B07A-B247-B654-80A9C2426B45}">
      <dgm:prSet phldrT="[Text]"/>
      <dgm:spPr/>
      <dgm:t>
        <a:bodyPr/>
        <a:lstStyle/>
        <a:p>
          <a:endParaRPr lang="en-GB" dirty="0">
            <a:solidFill>
              <a:schemeClr val="tx1">
                <a:lumMod val="85000"/>
                <a:lumOff val="15000"/>
              </a:schemeClr>
            </a:solidFill>
          </a:endParaRPr>
        </a:p>
      </dgm:t>
    </dgm:pt>
    <dgm:pt modelId="{6FDF98A0-922D-5D44-AA62-DD493CB64B95}" type="parTrans" cxnId="{9986C48B-FE99-1C40-853D-3B2785E7A30F}">
      <dgm:prSet/>
      <dgm:spPr/>
      <dgm:t>
        <a:bodyPr/>
        <a:lstStyle/>
        <a:p>
          <a:endParaRPr lang="en-GB"/>
        </a:p>
      </dgm:t>
    </dgm:pt>
    <dgm:pt modelId="{D5C4978C-D734-F541-AA6C-18780D998DEA}" type="sibTrans" cxnId="{9986C48B-FE99-1C40-853D-3B2785E7A30F}">
      <dgm:prSet/>
      <dgm:spPr/>
      <dgm:t>
        <a:bodyPr/>
        <a:lstStyle/>
        <a:p>
          <a:endParaRPr lang="en-GB"/>
        </a:p>
      </dgm:t>
    </dgm:pt>
    <dgm:pt modelId="{CF20E59A-DF14-5441-A820-CE572A7EDFEB}">
      <dgm:prSet phldrT="[Text]"/>
      <dgm:spPr/>
      <dgm:t>
        <a:bodyPr/>
        <a:lstStyle/>
        <a:p>
          <a:r>
            <a:rPr lang="en-GB" dirty="0">
              <a:solidFill>
                <a:schemeClr val="tx1">
                  <a:lumMod val="85000"/>
                  <a:lumOff val="15000"/>
                </a:schemeClr>
              </a:solidFill>
            </a:rPr>
            <a:t>Fuzzy data matching of the two data sources from 21</a:t>
          </a:r>
          <a:r>
            <a:rPr lang="en-GB" baseline="30000" dirty="0">
              <a:solidFill>
                <a:schemeClr val="tx1">
                  <a:lumMod val="85000"/>
                  <a:lumOff val="15000"/>
                </a:schemeClr>
              </a:solidFill>
            </a:rPr>
            <a:t>st</a:t>
          </a:r>
          <a:r>
            <a:rPr lang="en-GB" dirty="0">
              <a:solidFill>
                <a:schemeClr val="tx1">
                  <a:lumMod val="85000"/>
                  <a:lumOff val="15000"/>
                </a:schemeClr>
              </a:solidFill>
            </a:rPr>
            <a:t> Club and </a:t>
          </a:r>
          <a:r>
            <a:rPr lang="en-GB" dirty="0" err="1">
              <a:solidFill>
                <a:schemeClr val="tx1">
                  <a:lumMod val="85000"/>
                  <a:lumOff val="15000"/>
                </a:schemeClr>
              </a:solidFill>
            </a:rPr>
            <a:t>TransferMarkt</a:t>
          </a:r>
          <a:r>
            <a:rPr lang="en-GB" dirty="0">
              <a:solidFill>
                <a:schemeClr val="tx1">
                  <a:lumMod val="85000"/>
                  <a:lumOff val="15000"/>
                </a:schemeClr>
              </a:solidFill>
            </a:rPr>
            <a:t> enables creation of new analysis of Stats per £ metrics.</a:t>
          </a:r>
        </a:p>
      </dgm:t>
    </dgm:pt>
    <dgm:pt modelId="{9148DA43-01D7-3D4D-A0C5-B648A8F097F3}" type="parTrans" cxnId="{1013FC8A-EE0E-2641-96CA-AFD27F188903}">
      <dgm:prSet/>
      <dgm:spPr/>
      <dgm:t>
        <a:bodyPr/>
        <a:lstStyle/>
        <a:p>
          <a:endParaRPr lang="en-GB"/>
        </a:p>
      </dgm:t>
    </dgm:pt>
    <dgm:pt modelId="{7B539861-1AE0-E941-A193-5BC05846DCB6}" type="sibTrans" cxnId="{1013FC8A-EE0E-2641-96CA-AFD27F188903}">
      <dgm:prSet/>
      <dgm:spPr/>
      <dgm:t>
        <a:bodyPr/>
        <a:lstStyle/>
        <a:p>
          <a:endParaRPr lang="en-GB"/>
        </a:p>
      </dgm:t>
    </dgm:pt>
    <dgm:pt modelId="{6B5B1F58-55AF-4A49-A9E5-087218B1E862}">
      <dgm:prSet phldrT="[Text]"/>
      <dgm:spPr/>
      <dgm:t>
        <a:bodyPr/>
        <a:lstStyle/>
        <a:p>
          <a:endParaRPr lang="en-GB" dirty="0">
            <a:solidFill>
              <a:schemeClr val="tx1">
                <a:lumMod val="85000"/>
                <a:lumOff val="15000"/>
              </a:schemeClr>
            </a:solidFill>
          </a:endParaRPr>
        </a:p>
      </dgm:t>
    </dgm:pt>
    <dgm:pt modelId="{908E605D-437A-EF4D-82F1-4E2D96C8371D}" type="parTrans" cxnId="{8349E79A-2768-D546-91C5-23CB2EE08EFF}">
      <dgm:prSet/>
      <dgm:spPr/>
      <dgm:t>
        <a:bodyPr/>
        <a:lstStyle/>
        <a:p>
          <a:endParaRPr lang="en-GB"/>
        </a:p>
      </dgm:t>
    </dgm:pt>
    <dgm:pt modelId="{2337F4C6-3CE4-E544-A4BD-2AD1955DE7CD}" type="sibTrans" cxnId="{8349E79A-2768-D546-91C5-23CB2EE08EFF}">
      <dgm:prSet/>
      <dgm:spPr/>
      <dgm:t>
        <a:bodyPr/>
        <a:lstStyle/>
        <a:p>
          <a:endParaRPr lang="en-GB"/>
        </a:p>
      </dgm:t>
    </dgm:pt>
    <dgm:pt modelId="{EBDD18C6-69E8-5448-911A-76D40B122A00}">
      <dgm:prSet phldrT="[Text]"/>
      <dgm:spPr/>
      <dgm:t>
        <a:bodyPr/>
        <a:lstStyle/>
        <a:p>
          <a:r>
            <a:rPr lang="en-GB" dirty="0">
              <a:solidFill>
                <a:schemeClr val="tx1">
                  <a:lumMod val="85000"/>
                  <a:lumOff val="15000"/>
                </a:schemeClr>
              </a:solidFill>
            </a:rPr>
            <a:t>Key observations and comments of the data analysis includes in PowerPoint figures.</a:t>
          </a:r>
        </a:p>
      </dgm:t>
    </dgm:pt>
    <dgm:pt modelId="{13F84D6B-3B2D-3747-82DD-6DAA0800E0A6}" type="parTrans" cxnId="{9CA4E049-7303-E04A-B39D-61E066DF6820}">
      <dgm:prSet/>
      <dgm:spPr/>
      <dgm:t>
        <a:bodyPr/>
        <a:lstStyle/>
        <a:p>
          <a:endParaRPr lang="en-GB"/>
        </a:p>
      </dgm:t>
    </dgm:pt>
    <dgm:pt modelId="{A4BF3767-98FE-3749-9ACF-48DCE0383B24}" type="sibTrans" cxnId="{9CA4E049-7303-E04A-B39D-61E066DF6820}">
      <dgm:prSet/>
      <dgm:spPr/>
      <dgm:t>
        <a:bodyPr/>
        <a:lstStyle/>
        <a:p>
          <a:endParaRPr lang="en-GB"/>
        </a:p>
      </dgm:t>
    </dgm:pt>
    <dgm:pt modelId="{898748AD-F562-CD46-B3B0-425C77F2E87C}">
      <dgm:prSet phldrT="[Text]"/>
      <dgm:spPr/>
      <dgm:t>
        <a:bodyPr/>
        <a:lstStyle/>
        <a:p>
          <a:endParaRPr lang="en-GB" dirty="0">
            <a:solidFill>
              <a:schemeClr val="tx1">
                <a:lumMod val="85000"/>
                <a:lumOff val="15000"/>
              </a:schemeClr>
            </a:solidFill>
          </a:endParaRPr>
        </a:p>
      </dgm:t>
    </dgm:pt>
    <dgm:pt modelId="{A1E03844-C36F-4B4A-AB60-A10C78D77EDA}" type="parTrans" cxnId="{4E165448-6AEC-1540-989A-0F1219139622}">
      <dgm:prSet/>
      <dgm:spPr/>
      <dgm:t>
        <a:bodyPr/>
        <a:lstStyle/>
        <a:p>
          <a:endParaRPr lang="en-GB"/>
        </a:p>
      </dgm:t>
    </dgm:pt>
    <dgm:pt modelId="{B2E8D287-89B6-7F4A-AB95-DF242FD1B3C0}" type="sibTrans" cxnId="{4E165448-6AEC-1540-989A-0F1219139622}">
      <dgm:prSet/>
      <dgm:spPr/>
      <dgm:t>
        <a:bodyPr/>
        <a:lstStyle/>
        <a:p>
          <a:endParaRPr lang="en-GB"/>
        </a:p>
      </dgm:t>
    </dgm:pt>
    <dgm:pt modelId="{208EE983-C0F0-634E-953E-F52C891F97A5}">
      <dgm:prSet phldrT="[Text]"/>
      <dgm:spPr/>
      <dgm:t>
        <a:bodyPr/>
        <a:lstStyle/>
        <a:p>
          <a:r>
            <a:rPr lang="en-GB" dirty="0">
              <a:solidFill>
                <a:schemeClr val="tx1">
                  <a:lumMod val="85000"/>
                  <a:lumOff val="15000"/>
                </a:schemeClr>
              </a:solidFill>
            </a:rPr>
            <a:t>Data from 21</a:t>
          </a:r>
          <a:r>
            <a:rPr lang="en-GB" baseline="30000" dirty="0">
              <a:solidFill>
                <a:schemeClr val="tx1">
                  <a:lumMod val="85000"/>
                  <a:lumOff val="15000"/>
                </a:schemeClr>
              </a:solidFill>
            </a:rPr>
            <a:t>st</a:t>
          </a:r>
          <a:r>
            <a:rPr lang="en-GB" dirty="0">
              <a:solidFill>
                <a:schemeClr val="tx1">
                  <a:lumMod val="85000"/>
                  <a:lumOff val="15000"/>
                </a:schemeClr>
              </a:solidFill>
            </a:rPr>
            <a:t> Club is provided in the email as a CSV file.</a:t>
          </a:r>
        </a:p>
      </dgm:t>
    </dgm:pt>
    <dgm:pt modelId="{1A16540C-CADA-274B-8C9D-CBC9586A3F26}" type="parTrans" cxnId="{E023D22F-2228-EC41-8AAB-9CF495C81E8A}">
      <dgm:prSet/>
      <dgm:spPr/>
      <dgm:t>
        <a:bodyPr/>
        <a:lstStyle/>
        <a:p>
          <a:endParaRPr lang="en-GB"/>
        </a:p>
      </dgm:t>
    </dgm:pt>
    <dgm:pt modelId="{C9B4A412-08A7-F34B-A4B1-336A94FFC867}" type="sibTrans" cxnId="{E023D22F-2228-EC41-8AAB-9CF495C81E8A}">
      <dgm:prSet/>
      <dgm:spPr/>
      <dgm:t>
        <a:bodyPr/>
        <a:lstStyle/>
        <a:p>
          <a:endParaRPr lang="en-GB"/>
        </a:p>
      </dgm:t>
    </dgm:pt>
    <dgm:pt modelId="{B22173EE-F21D-014C-8815-C3D59EAAF88B}">
      <dgm:prSet phldrT="[Text]"/>
      <dgm:spPr/>
      <dgm:t>
        <a:bodyPr/>
        <a:lstStyle/>
        <a:p>
          <a:endParaRPr lang="en-GB" dirty="0">
            <a:solidFill>
              <a:schemeClr val="tx1">
                <a:lumMod val="85000"/>
                <a:lumOff val="15000"/>
              </a:schemeClr>
            </a:solidFill>
          </a:endParaRPr>
        </a:p>
      </dgm:t>
    </dgm:pt>
    <dgm:pt modelId="{E7E3DB0F-F7DE-2D4F-ADB6-F66E675CD24D}" type="parTrans" cxnId="{8D3F44D3-A858-4E4C-841D-C3B68A0E8E79}">
      <dgm:prSet/>
      <dgm:spPr/>
      <dgm:t>
        <a:bodyPr/>
        <a:lstStyle/>
        <a:p>
          <a:endParaRPr lang="en-GB"/>
        </a:p>
      </dgm:t>
    </dgm:pt>
    <dgm:pt modelId="{5BA36388-F60D-4542-B833-1820B5014DEF}" type="sibTrans" cxnId="{8D3F44D3-A858-4E4C-841D-C3B68A0E8E79}">
      <dgm:prSet/>
      <dgm:spPr/>
      <dgm:t>
        <a:bodyPr/>
        <a:lstStyle/>
        <a:p>
          <a:endParaRPr lang="en-GB"/>
        </a:p>
      </dgm:t>
    </dgm:pt>
    <dgm:pt modelId="{7176473D-CF51-A840-869C-477DA9E04A3B}">
      <dgm:prSet phldrT="[Text]"/>
      <dgm:spPr/>
      <dgm:t>
        <a:bodyPr/>
        <a:lstStyle/>
        <a:p>
          <a:r>
            <a:rPr lang="en-GB" dirty="0">
              <a:solidFill>
                <a:schemeClr val="tx1">
                  <a:lumMod val="85000"/>
                  <a:lumOff val="15000"/>
                </a:schemeClr>
              </a:solidFill>
            </a:rPr>
            <a:t>Data from 21</a:t>
          </a:r>
          <a:r>
            <a:rPr lang="en-GB" baseline="30000" dirty="0">
              <a:solidFill>
                <a:schemeClr val="tx1">
                  <a:lumMod val="85000"/>
                  <a:lumOff val="15000"/>
                </a:schemeClr>
              </a:solidFill>
            </a:rPr>
            <a:t>st</a:t>
          </a:r>
          <a:r>
            <a:rPr lang="en-GB" dirty="0">
              <a:solidFill>
                <a:schemeClr val="tx1">
                  <a:lumMod val="85000"/>
                  <a:lumOff val="15000"/>
                </a:schemeClr>
              </a:solidFill>
            </a:rPr>
            <a:t> Club is engineered to create new KPIs and attributes derived from the raw data to create tailor-made metrics for the coaches and data teams. The combined </a:t>
          </a:r>
          <a:r>
            <a:rPr lang="en-GB" dirty="0" err="1">
              <a:solidFill>
                <a:schemeClr val="tx1">
                  <a:lumMod val="85000"/>
                  <a:lumOff val="15000"/>
                </a:schemeClr>
              </a:solidFill>
            </a:rPr>
            <a:t>DataFrame</a:t>
          </a:r>
          <a:r>
            <a:rPr lang="en-GB" dirty="0">
              <a:solidFill>
                <a:schemeClr val="tx1">
                  <a:lumMod val="85000"/>
                  <a:lumOff val="15000"/>
                </a:schemeClr>
              </a:solidFill>
            </a:rPr>
            <a:t> is also melted as a long table as this was required when building the Tableau radar visualisations.</a:t>
          </a:r>
        </a:p>
      </dgm:t>
    </dgm:pt>
    <dgm:pt modelId="{C0AE92B1-70C4-B047-9407-435EF2141CF5}" type="parTrans" cxnId="{045001CA-3F59-0040-86AC-B905CB959FE4}">
      <dgm:prSet/>
      <dgm:spPr/>
      <dgm:t>
        <a:bodyPr/>
        <a:lstStyle/>
        <a:p>
          <a:endParaRPr lang="en-GB"/>
        </a:p>
      </dgm:t>
    </dgm:pt>
    <dgm:pt modelId="{790D5EDB-AB47-584C-B924-789DFF805D24}" type="sibTrans" cxnId="{045001CA-3F59-0040-86AC-B905CB959FE4}">
      <dgm:prSet/>
      <dgm:spPr/>
      <dgm:t>
        <a:bodyPr/>
        <a:lstStyle/>
        <a:p>
          <a:endParaRPr lang="en-GB"/>
        </a:p>
      </dgm:t>
    </dgm:pt>
    <dgm:pt modelId="{889FE06A-C5E5-E84B-BC48-5BC23A2B9BF8}">
      <dgm:prSet phldrT="[Text]"/>
      <dgm:spPr/>
      <dgm:t>
        <a:bodyPr/>
        <a:lstStyle/>
        <a:p>
          <a:endParaRPr lang="en-GB" dirty="0">
            <a:solidFill>
              <a:schemeClr val="tx1">
                <a:lumMod val="85000"/>
                <a:lumOff val="15000"/>
              </a:schemeClr>
            </a:solidFill>
          </a:endParaRPr>
        </a:p>
      </dgm:t>
    </dgm:pt>
    <dgm:pt modelId="{184F6FE0-B95B-8549-B57D-C2F9F0636E16}" type="parTrans" cxnId="{9E716EA2-D9E2-D440-9B92-AD6305DD0503}">
      <dgm:prSet/>
      <dgm:spPr/>
      <dgm:t>
        <a:bodyPr/>
        <a:lstStyle/>
        <a:p>
          <a:endParaRPr lang="en-GB"/>
        </a:p>
      </dgm:t>
    </dgm:pt>
    <dgm:pt modelId="{F9CD2A68-F28C-0E44-B388-EEEC7640CD14}" type="sibTrans" cxnId="{9E716EA2-D9E2-D440-9B92-AD6305DD0503}">
      <dgm:prSet/>
      <dgm:spPr/>
      <dgm:t>
        <a:bodyPr/>
        <a:lstStyle/>
        <a:p>
          <a:endParaRPr lang="en-GB"/>
        </a:p>
      </dgm:t>
    </dgm:pt>
    <dgm:pt modelId="{99FC10B9-7B17-4C47-8524-26F520F48FD2}" type="pres">
      <dgm:prSet presAssocID="{44D6083A-707C-824E-94C2-EF9F2BCA5A9B}" presName="Name0" presStyleCnt="0">
        <dgm:presLayoutVars>
          <dgm:dir/>
          <dgm:resizeHandles val="exact"/>
        </dgm:presLayoutVars>
      </dgm:prSet>
      <dgm:spPr/>
    </dgm:pt>
    <dgm:pt modelId="{480CA91A-1A7D-F24E-8A22-1D3CB53AC062}" type="pres">
      <dgm:prSet presAssocID="{D6C7599D-0EFF-1C4A-B4F7-6EEADB45005D}" presName="node" presStyleLbl="node1" presStyleIdx="0" presStyleCnt="3">
        <dgm:presLayoutVars>
          <dgm:bulletEnabled val="1"/>
        </dgm:presLayoutVars>
      </dgm:prSet>
      <dgm:spPr/>
    </dgm:pt>
    <dgm:pt modelId="{FC4407BD-6C43-4348-B050-9BCB3DF8EFE1}" type="pres">
      <dgm:prSet presAssocID="{360DA230-D7E9-3940-BA41-A26B12DEE33A}" presName="sibTrans" presStyleLbl="sibTrans2D1" presStyleIdx="0" presStyleCnt="2"/>
      <dgm:spPr/>
    </dgm:pt>
    <dgm:pt modelId="{C5A227AD-8B3E-7C43-9BAA-AAC3F0C83FC0}" type="pres">
      <dgm:prSet presAssocID="{360DA230-D7E9-3940-BA41-A26B12DEE33A}" presName="connectorText" presStyleLbl="sibTrans2D1" presStyleIdx="0" presStyleCnt="2"/>
      <dgm:spPr/>
    </dgm:pt>
    <dgm:pt modelId="{32EE367D-4B35-CB49-A7FE-22A80EBD6011}" type="pres">
      <dgm:prSet presAssocID="{7D42E740-C6C6-5D47-979B-0F8A701CC23B}" presName="node" presStyleLbl="node1" presStyleIdx="1" presStyleCnt="3">
        <dgm:presLayoutVars>
          <dgm:bulletEnabled val="1"/>
        </dgm:presLayoutVars>
      </dgm:prSet>
      <dgm:spPr/>
    </dgm:pt>
    <dgm:pt modelId="{65A3229C-05E7-5140-8EDD-5039A4D883A8}" type="pres">
      <dgm:prSet presAssocID="{701DB269-7501-0449-9A7C-F7A151CCE817}" presName="sibTrans" presStyleLbl="sibTrans2D1" presStyleIdx="1" presStyleCnt="2"/>
      <dgm:spPr/>
    </dgm:pt>
    <dgm:pt modelId="{B0BEA236-C37C-E94A-9861-E5385A675E54}" type="pres">
      <dgm:prSet presAssocID="{701DB269-7501-0449-9A7C-F7A151CCE817}" presName="connectorText" presStyleLbl="sibTrans2D1" presStyleIdx="1" presStyleCnt="2"/>
      <dgm:spPr/>
    </dgm:pt>
    <dgm:pt modelId="{373B5170-8E58-B84D-B4CB-3C0F867F2C6E}" type="pres">
      <dgm:prSet presAssocID="{8DC44740-AF31-E741-AFD9-95EE4C953F03}" presName="node" presStyleLbl="node1" presStyleIdx="2" presStyleCnt="3">
        <dgm:presLayoutVars>
          <dgm:bulletEnabled val="1"/>
        </dgm:presLayoutVars>
      </dgm:prSet>
      <dgm:spPr/>
    </dgm:pt>
  </dgm:ptLst>
  <dgm:cxnLst>
    <dgm:cxn modelId="{18D07C10-0664-DF4F-A54A-02E2591F29E0}" type="presOf" srcId="{D6C7599D-0EFF-1C4A-B4F7-6EEADB45005D}" destId="{480CA91A-1A7D-F24E-8A22-1D3CB53AC062}" srcOrd="0" destOrd="0" presId="urn:microsoft.com/office/officeart/2005/8/layout/process1"/>
    <dgm:cxn modelId="{21BA9E19-0F60-8242-BE16-8174927E4CDD}" srcId="{44D6083A-707C-824E-94C2-EF9F2BCA5A9B}" destId="{7D42E740-C6C6-5D47-979B-0F8A701CC23B}" srcOrd="1" destOrd="0" parTransId="{D57420E7-F05F-494E-99F0-00E2477D18D7}" sibTransId="{701DB269-7501-0449-9A7C-F7A151CCE817}"/>
    <dgm:cxn modelId="{A0536E2B-B5A0-BD41-88B4-403E174BAABB}" srcId="{44D6083A-707C-824E-94C2-EF9F2BCA5A9B}" destId="{D6C7599D-0EFF-1C4A-B4F7-6EEADB45005D}" srcOrd="0" destOrd="0" parTransId="{BDF5E150-6F1A-8B48-AFB8-430CB405BAB3}" sibTransId="{360DA230-D7E9-3940-BA41-A26B12DEE33A}"/>
    <dgm:cxn modelId="{5CC0F42B-651B-FF42-977A-918A967D66DF}" type="presOf" srcId="{7D42E740-C6C6-5D47-979B-0F8A701CC23B}" destId="{32EE367D-4B35-CB49-A7FE-22A80EBD6011}" srcOrd="0" destOrd="0" presId="urn:microsoft.com/office/officeart/2005/8/layout/process1"/>
    <dgm:cxn modelId="{E023D22F-2228-EC41-8AAB-9CF495C81E8A}" srcId="{D6C7599D-0EFF-1C4A-B4F7-6EEADB45005D}" destId="{208EE983-C0F0-634E-953E-F52C891F97A5}" srcOrd="2" destOrd="0" parTransId="{1A16540C-CADA-274B-8C9D-CBC9586A3F26}" sibTransId="{C9B4A412-08A7-F34B-A4B1-336A94FFC867}"/>
    <dgm:cxn modelId="{7267D732-8F67-5E46-A7DF-CB1A753F63B8}" type="presOf" srcId="{7176473D-CF51-A840-869C-477DA9E04A3B}" destId="{32EE367D-4B35-CB49-A7FE-22A80EBD6011}" srcOrd="0" destOrd="3" presId="urn:microsoft.com/office/officeart/2005/8/layout/process1"/>
    <dgm:cxn modelId="{82F62C47-E32C-2F45-AB71-06E835BEF2A6}" type="presOf" srcId="{701DB269-7501-0449-9A7C-F7A151CCE817}" destId="{65A3229C-05E7-5140-8EDD-5039A4D883A8}" srcOrd="0" destOrd="0" presId="urn:microsoft.com/office/officeart/2005/8/layout/process1"/>
    <dgm:cxn modelId="{B23E2E47-A902-184B-A1BF-B935B4FFE9BD}" type="presOf" srcId="{EBDD18C6-69E8-5448-911A-76D40B122A00}" destId="{373B5170-8E58-B84D-B4CB-3C0F867F2C6E}" srcOrd="0" destOrd="3" presId="urn:microsoft.com/office/officeart/2005/8/layout/process1"/>
    <dgm:cxn modelId="{4E165448-6AEC-1540-989A-0F1219139622}" srcId="{8DC44740-AF31-E741-AFD9-95EE4C953F03}" destId="{898748AD-F562-CD46-B3B0-425C77F2E87C}" srcOrd="1" destOrd="0" parTransId="{A1E03844-C36F-4B4A-AB60-A10C78D77EDA}" sibTransId="{B2E8D287-89B6-7F4A-AB95-DF242FD1B3C0}"/>
    <dgm:cxn modelId="{9CA4E049-7303-E04A-B39D-61E066DF6820}" srcId="{8DC44740-AF31-E741-AFD9-95EE4C953F03}" destId="{EBDD18C6-69E8-5448-911A-76D40B122A00}" srcOrd="2" destOrd="0" parTransId="{13F84D6B-3B2D-3747-82DD-6DAA0800E0A6}" sibTransId="{A4BF3767-98FE-3749-9ACF-48DCE0383B24}"/>
    <dgm:cxn modelId="{1A75BC4A-C465-8546-B77A-358656B93FC1}" type="presOf" srcId="{889FE06A-C5E5-E84B-BC48-5BC23A2B9BF8}" destId="{32EE367D-4B35-CB49-A7FE-22A80EBD6011}" srcOrd="0" destOrd="2" presId="urn:microsoft.com/office/officeart/2005/8/layout/process1"/>
    <dgm:cxn modelId="{0FB5764B-FE52-6F42-B5FD-FE5A043B247A}" type="presOf" srcId="{8DC44740-AF31-E741-AFD9-95EE4C953F03}" destId="{373B5170-8E58-B84D-B4CB-3C0F867F2C6E}" srcOrd="0" destOrd="0" presId="urn:microsoft.com/office/officeart/2005/8/layout/process1"/>
    <dgm:cxn modelId="{45273255-F1E3-1D47-96AA-A3F50F55738C}" type="presOf" srcId="{769ADBFD-3DEC-FB43-8641-030C2A4D90B8}" destId="{373B5170-8E58-B84D-B4CB-3C0F867F2C6E}" srcOrd="0" destOrd="5" presId="urn:microsoft.com/office/officeart/2005/8/layout/process1"/>
    <dgm:cxn modelId="{E746AB5C-3B53-FD46-B8FC-88FDD51AA47F}" type="presOf" srcId="{B22173EE-F21D-014C-8815-C3D59EAAF88B}" destId="{480CA91A-1A7D-F24E-8A22-1D3CB53AC062}" srcOrd="0" destOrd="2" presId="urn:microsoft.com/office/officeart/2005/8/layout/process1"/>
    <dgm:cxn modelId="{C99B0A69-B707-1949-8847-70DC5976315B}" type="presOf" srcId="{6B5B1F58-55AF-4A49-A9E5-087218B1E862}" destId="{373B5170-8E58-B84D-B4CB-3C0F867F2C6E}" srcOrd="0" destOrd="4" presId="urn:microsoft.com/office/officeart/2005/8/layout/process1"/>
    <dgm:cxn modelId="{0C2A6E6E-2A56-6549-A84C-58AC23F33CED}" type="presOf" srcId="{360DA230-D7E9-3940-BA41-A26B12DEE33A}" destId="{C5A227AD-8B3E-7C43-9BAA-AAC3F0C83FC0}" srcOrd="1" destOrd="0" presId="urn:microsoft.com/office/officeart/2005/8/layout/process1"/>
    <dgm:cxn modelId="{2FF90976-8D58-F94E-9A2C-01E9614CAC11}" type="presOf" srcId="{CF20E59A-DF14-5441-A820-CE572A7EDFEB}" destId="{32EE367D-4B35-CB49-A7FE-22A80EBD6011}" srcOrd="0" destOrd="5" presId="urn:microsoft.com/office/officeart/2005/8/layout/process1"/>
    <dgm:cxn modelId="{F939188A-A756-D442-805F-6BD9C1D680EE}" srcId="{8DC44740-AF31-E741-AFD9-95EE4C953F03}" destId="{DAB55698-F2DD-9B42-9F90-5B48CBA1EECD}" srcOrd="0" destOrd="0" parTransId="{88E3D16C-EB0A-AB4E-8A09-829D17A5E96A}" sibTransId="{D2FA263E-EC60-9547-AC4A-9DEEE8F6EF2D}"/>
    <dgm:cxn modelId="{1013FC8A-EE0E-2641-96CA-AFD27F188903}" srcId="{7D42E740-C6C6-5D47-979B-0F8A701CC23B}" destId="{CF20E59A-DF14-5441-A820-CE572A7EDFEB}" srcOrd="4" destOrd="0" parTransId="{9148DA43-01D7-3D4D-A0C5-B648A8F097F3}" sibTransId="{7B539861-1AE0-E941-A193-5BC05846DCB6}"/>
    <dgm:cxn modelId="{9986C48B-FE99-1C40-853D-3B2785E7A30F}" srcId="{7D42E740-C6C6-5D47-979B-0F8A701CC23B}" destId="{417BCEA6-B07A-B247-B654-80A9C2426B45}" srcOrd="3" destOrd="0" parTransId="{6FDF98A0-922D-5D44-AA62-DD493CB64B95}" sibTransId="{D5C4978C-D734-F541-AA6C-18780D998DEA}"/>
    <dgm:cxn modelId="{8349E79A-2768-D546-91C5-23CB2EE08EFF}" srcId="{8DC44740-AF31-E741-AFD9-95EE4C953F03}" destId="{6B5B1F58-55AF-4A49-A9E5-087218B1E862}" srcOrd="3" destOrd="0" parTransId="{908E605D-437A-EF4D-82F1-4E2D96C8371D}" sibTransId="{2337F4C6-3CE4-E544-A4BD-2AD1955DE7CD}"/>
    <dgm:cxn modelId="{9E716EA2-D9E2-D440-9B92-AD6305DD0503}" srcId="{7D42E740-C6C6-5D47-979B-0F8A701CC23B}" destId="{889FE06A-C5E5-E84B-BC48-5BC23A2B9BF8}" srcOrd="1" destOrd="0" parTransId="{184F6FE0-B95B-8549-B57D-C2F9F0636E16}" sibTransId="{F9CD2A68-F28C-0E44-B388-EEEC7640CD14}"/>
    <dgm:cxn modelId="{8383F8A2-6DC3-1D4E-9892-E8B38AE3480C}" type="presOf" srcId="{208EE983-C0F0-634E-953E-F52C891F97A5}" destId="{480CA91A-1A7D-F24E-8A22-1D3CB53AC062}" srcOrd="0" destOrd="3" presId="urn:microsoft.com/office/officeart/2005/8/layout/process1"/>
    <dgm:cxn modelId="{C46B65A7-F9F7-D544-A6D6-70D88DE50C80}" type="presOf" srcId="{44D6083A-707C-824E-94C2-EF9F2BCA5A9B}" destId="{99FC10B9-7B17-4C47-8524-26F520F48FD2}" srcOrd="0" destOrd="0" presId="urn:microsoft.com/office/officeart/2005/8/layout/process1"/>
    <dgm:cxn modelId="{9C0B8CAA-5739-9343-90E6-CB19F809CF41}" type="presOf" srcId="{C205CA48-F506-4C49-BE80-0CF105FD0B33}" destId="{32EE367D-4B35-CB49-A7FE-22A80EBD6011}" srcOrd="0" destOrd="1" presId="urn:microsoft.com/office/officeart/2005/8/layout/process1"/>
    <dgm:cxn modelId="{52643CC2-13CA-5A4A-9617-831A9ADDDB03}" srcId="{44D6083A-707C-824E-94C2-EF9F2BCA5A9B}" destId="{8DC44740-AF31-E741-AFD9-95EE4C953F03}" srcOrd="2" destOrd="0" parTransId="{32A2A858-1FFF-8C4B-9C86-7D61DB9AF8D3}" sibTransId="{2285889D-8769-034D-AB69-F1C74794F59F}"/>
    <dgm:cxn modelId="{78EE24C4-DFFC-A44B-821E-6593B3C1406E}" srcId="{8DC44740-AF31-E741-AFD9-95EE4C953F03}" destId="{769ADBFD-3DEC-FB43-8641-030C2A4D90B8}" srcOrd="4" destOrd="0" parTransId="{6229A50F-FF12-F148-AE64-FAF173F525AC}" sibTransId="{96F4B11B-EB9B-764A-8D57-CC19288939F1}"/>
    <dgm:cxn modelId="{045001CA-3F59-0040-86AC-B905CB959FE4}" srcId="{7D42E740-C6C6-5D47-979B-0F8A701CC23B}" destId="{7176473D-CF51-A840-869C-477DA9E04A3B}" srcOrd="2" destOrd="0" parTransId="{C0AE92B1-70C4-B047-9407-435EF2141CF5}" sibTransId="{790D5EDB-AB47-584C-B924-789DFF805D24}"/>
    <dgm:cxn modelId="{7E5308CE-4E0A-5B41-8547-CA0DDADC5E76}" type="presOf" srcId="{DAB55698-F2DD-9B42-9F90-5B48CBA1EECD}" destId="{373B5170-8E58-B84D-B4CB-3C0F867F2C6E}" srcOrd="0" destOrd="1" presId="urn:microsoft.com/office/officeart/2005/8/layout/process1"/>
    <dgm:cxn modelId="{A29CEBD0-B416-DF46-AC95-7F0C19E6D544}" type="presOf" srcId="{417BCEA6-B07A-B247-B654-80A9C2426B45}" destId="{32EE367D-4B35-CB49-A7FE-22A80EBD6011}" srcOrd="0" destOrd="4" presId="urn:microsoft.com/office/officeart/2005/8/layout/process1"/>
    <dgm:cxn modelId="{8D3F44D3-A858-4E4C-841D-C3B68A0E8E79}" srcId="{D6C7599D-0EFF-1C4A-B4F7-6EEADB45005D}" destId="{B22173EE-F21D-014C-8815-C3D59EAAF88B}" srcOrd="1" destOrd="0" parTransId="{E7E3DB0F-F7DE-2D4F-ADB6-F66E675CD24D}" sibTransId="{5BA36388-F60D-4542-B833-1820B5014DEF}"/>
    <dgm:cxn modelId="{D5272FD7-E78A-3740-B27E-53EB9CF0CC99}" srcId="{D6C7599D-0EFF-1C4A-B4F7-6EEADB45005D}" destId="{3790CA6C-D5E7-E340-8D8D-D2F3733D5FAB}" srcOrd="0" destOrd="0" parTransId="{2E7AA142-BBBD-3B4B-B445-3906A54CDDC5}" sibTransId="{3AE0FAD8-9DCF-DD4D-946F-24494158A622}"/>
    <dgm:cxn modelId="{89B554D9-9B64-474F-AA96-3A55A1DF824F}" type="presOf" srcId="{3790CA6C-D5E7-E340-8D8D-D2F3733D5FAB}" destId="{480CA91A-1A7D-F24E-8A22-1D3CB53AC062}" srcOrd="0" destOrd="1" presId="urn:microsoft.com/office/officeart/2005/8/layout/process1"/>
    <dgm:cxn modelId="{2F638AE1-31B7-7242-B4C4-A3CBE494B49E}" type="presOf" srcId="{898748AD-F562-CD46-B3B0-425C77F2E87C}" destId="{373B5170-8E58-B84D-B4CB-3C0F867F2C6E}" srcOrd="0" destOrd="2" presId="urn:microsoft.com/office/officeart/2005/8/layout/process1"/>
    <dgm:cxn modelId="{A91CA1EF-9225-BC4A-BFF9-12EB7CFD3D2F}" type="presOf" srcId="{360DA230-D7E9-3940-BA41-A26B12DEE33A}" destId="{FC4407BD-6C43-4348-B050-9BCB3DF8EFE1}" srcOrd="0" destOrd="0" presId="urn:microsoft.com/office/officeart/2005/8/layout/process1"/>
    <dgm:cxn modelId="{ABE4EFF3-3CCC-2A4A-A7B9-CD2A05C8571D}" srcId="{7D42E740-C6C6-5D47-979B-0F8A701CC23B}" destId="{C205CA48-F506-4C49-BE80-0CF105FD0B33}" srcOrd="0" destOrd="0" parTransId="{5D87668B-4451-1643-96E6-6026653CB2B8}" sibTransId="{157EA28F-0153-8E47-B3F8-7D782BC4DDC6}"/>
    <dgm:cxn modelId="{74E157FD-F5E2-F243-A14A-705B605B267F}" type="presOf" srcId="{701DB269-7501-0449-9A7C-F7A151CCE817}" destId="{B0BEA236-C37C-E94A-9861-E5385A675E54}" srcOrd="1" destOrd="0" presId="urn:microsoft.com/office/officeart/2005/8/layout/process1"/>
    <dgm:cxn modelId="{EE85C151-0E7B-414A-AEF4-91F362DB1CCA}" type="presParOf" srcId="{99FC10B9-7B17-4C47-8524-26F520F48FD2}" destId="{480CA91A-1A7D-F24E-8A22-1D3CB53AC062}" srcOrd="0" destOrd="0" presId="urn:microsoft.com/office/officeart/2005/8/layout/process1"/>
    <dgm:cxn modelId="{47FF5C55-81DC-B446-81D2-5295AF1E726F}" type="presParOf" srcId="{99FC10B9-7B17-4C47-8524-26F520F48FD2}" destId="{FC4407BD-6C43-4348-B050-9BCB3DF8EFE1}" srcOrd="1" destOrd="0" presId="urn:microsoft.com/office/officeart/2005/8/layout/process1"/>
    <dgm:cxn modelId="{A50DD893-716D-9446-BAEE-279D5C5F61DE}" type="presParOf" srcId="{FC4407BD-6C43-4348-B050-9BCB3DF8EFE1}" destId="{C5A227AD-8B3E-7C43-9BAA-AAC3F0C83FC0}" srcOrd="0" destOrd="0" presId="urn:microsoft.com/office/officeart/2005/8/layout/process1"/>
    <dgm:cxn modelId="{B04D9B26-7515-144F-9F16-A67D0D89D110}" type="presParOf" srcId="{99FC10B9-7B17-4C47-8524-26F520F48FD2}" destId="{32EE367D-4B35-CB49-A7FE-22A80EBD6011}" srcOrd="2" destOrd="0" presId="urn:microsoft.com/office/officeart/2005/8/layout/process1"/>
    <dgm:cxn modelId="{29975E05-3023-CD4F-82E9-F4A37CA7C66E}" type="presParOf" srcId="{99FC10B9-7B17-4C47-8524-26F520F48FD2}" destId="{65A3229C-05E7-5140-8EDD-5039A4D883A8}" srcOrd="3" destOrd="0" presId="urn:microsoft.com/office/officeart/2005/8/layout/process1"/>
    <dgm:cxn modelId="{7461A769-0477-D64C-983E-088652895DA1}" type="presParOf" srcId="{65A3229C-05E7-5140-8EDD-5039A4D883A8}" destId="{B0BEA236-C37C-E94A-9861-E5385A675E54}" srcOrd="0" destOrd="0" presId="urn:microsoft.com/office/officeart/2005/8/layout/process1"/>
    <dgm:cxn modelId="{DFF9F990-8211-0B42-8B54-1DDAFD22C3A5}" type="presParOf" srcId="{99FC10B9-7B17-4C47-8524-26F520F48FD2}" destId="{373B5170-8E58-B84D-B4CB-3C0F867F2C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CA91A-1A7D-F24E-8A22-1D3CB53AC062}">
      <dsp:nvSpPr>
        <dsp:cNvPr id="0" name=""/>
        <dsp:cNvSpPr/>
      </dsp:nvSpPr>
      <dsp:spPr>
        <a:xfrm>
          <a:off x="10034" y="95241"/>
          <a:ext cx="2999270" cy="4161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solidFill>
                <a:schemeClr val="tx1">
                  <a:lumMod val="85000"/>
                  <a:lumOff val="15000"/>
                </a:schemeClr>
              </a:solidFill>
            </a:rPr>
            <a:t>Data Acquisition and Parsing</a:t>
          </a: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from</a:t>
          </a:r>
          <a:r>
            <a:rPr lang="en-GB" sz="1300" u="none" kern="1200" dirty="0">
              <a:solidFill>
                <a:schemeClr val="tx1">
                  <a:lumMod val="85000"/>
                  <a:lumOff val="15000"/>
                </a:schemeClr>
              </a:solidFill>
            </a:rPr>
            <a:t> </a:t>
          </a:r>
          <a:r>
            <a:rPr lang="en-GB" sz="1300" kern="1200" dirty="0">
              <a:solidFill>
                <a:schemeClr val="tx1">
                  <a:lumMod val="85000"/>
                  <a:lumOff val="15000"/>
                </a:schemeClr>
              </a:solidFill>
              <a:hlinkClick xmlns:r="http://schemas.openxmlformats.org/officeDocument/2006/relationships" r:id="rId1">
                <a:extLst>
                  <a:ext uri="{A12FA001-AC4F-418D-AE19-62706E023703}">
                    <ahyp:hlinkClr xmlns:ahyp="http://schemas.microsoft.com/office/drawing/2018/hyperlinkcolor" val="tx"/>
                  </a:ext>
                </a:extLst>
              </a:hlinkClick>
            </a:rPr>
            <a:t>TransferMarkt</a:t>
          </a:r>
          <a:r>
            <a:rPr lang="en-GB" sz="1300" kern="1200" dirty="0">
              <a:solidFill>
                <a:schemeClr val="tx1">
                  <a:lumMod val="85000"/>
                  <a:lumOff val="15000"/>
                </a:schemeClr>
              </a:solidFill>
            </a:rPr>
            <a:t> is scraped using Python webscrapers.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from 21</a:t>
          </a:r>
          <a:r>
            <a:rPr lang="en-GB" sz="1300" kern="1200" baseline="30000" dirty="0">
              <a:solidFill>
                <a:schemeClr val="tx1">
                  <a:lumMod val="85000"/>
                  <a:lumOff val="15000"/>
                </a:schemeClr>
              </a:solidFill>
            </a:rPr>
            <a:t>st</a:t>
          </a:r>
          <a:r>
            <a:rPr lang="en-GB" sz="1300" kern="1200" dirty="0">
              <a:solidFill>
                <a:schemeClr val="tx1">
                  <a:lumMod val="85000"/>
                  <a:lumOff val="15000"/>
                </a:schemeClr>
              </a:solidFill>
            </a:rPr>
            <a:t> Club is provided in the email as a CSV file.</a:t>
          </a:r>
        </a:p>
      </dsp:txBody>
      <dsp:txXfrm>
        <a:off x="97880" y="183087"/>
        <a:ext cx="2823578" cy="3985796"/>
      </dsp:txXfrm>
    </dsp:sp>
    <dsp:sp modelId="{FC4407BD-6C43-4348-B050-9BCB3DF8EFE1}">
      <dsp:nvSpPr>
        <dsp:cNvPr id="0" name=""/>
        <dsp:cNvSpPr/>
      </dsp:nvSpPr>
      <dsp:spPr>
        <a:xfrm>
          <a:off x="3309232" y="1804075"/>
          <a:ext cx="635845" cy="743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309232" y="1952839"/>
        <a:ext cx="445092" cy="446291"/>
      </dsp:txXfrm>
    </dsp:sp>
    <dsp:sp modelId="{32EE367D-4B35-CB49-A7FE-22A80EBD6011}">
      <dsp:nvSpPr>
        <dsp:cNvPr id="0" name=""/>
        <dsp:cNvSpPr/>
      </dsp:nvSpPr>
      <dsp:spPr>
        <a:xfrm>
          <a:off x="4209014" y="95241"/>
          <a:ext cx="2999270" cy="4161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solidFill>
                <a:schemeClr val="tx1">
                  <a:lumMod val="85000"/>
                  <a:lumOff val="15000"/>
                </a:schemeClr>
              </a:solidFill>
            </a:rPr>
            <a:t>Data Engineering</a:t>
          </a: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Scraped data from </a:t>
          </a:r>
          <a:r>
            <a:rPr lang="en-GB" sz="1300" kern="1200" dirty="0" err="1">
              <a:solidFill>
                <a:schemeClr val="tx1">
                  <a:lumMod val="85000"/>
                  <a:lumOff val="15000"/>
                </a:schemeClr>
              </a:solidFill>
            </a:rPr>
            <a:t>TransferMarkt</a:t>
          </a:r>
          <a:r>
            <a:rPr lang="en-GB" sz="1300" kern="1200" dirty="0">
              <a:solidFill>
                <a:schemeClr val="tx1">
                  <a:lumMod val="85000"/>
                  <a:lumOff val="15000"/>
                </a:schemeClr>
              </a:solidFill>
            </a:rPr>
            <a:t> is cleaned and engineered using the pandas Python library in Jupyter notebooks.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from 21</a:t>
          </a:r>
          <a:r>
            <a:rPr lang="en-GB" sz="1300" kern="1200" baseline="30000" dirty="0">
              <a:solidFill>
                <a:schemeClr val="tx1">
                  <a:lumMod val="85000"/>
                  <a:lumOff val="15000"/>
                </a:schemeClr>
              </a:solidFill>
            </a:rPr>
            <a:t>st</a:t>
          </a:r>
          <a:r>
            <a:rPr lang="en-GB" sz="1300" kern="1200" dirty="0">
              <a:solidFill>
                <a:schemeClr val="tx1">
                  <a:lumMod val="85000"/>
                  <a:lumOff val="15000"/>
                </a:schemeClr>
              </a:solidFill>
            </a:rPr>
            <a:t> Club is engineered to create new KPIs and attributes derived from the raw data to create tailor-made metrics for the coaches and data teams. The combined </a:t>
          </a:r>
          <a:r>
            <a:rPr lang="en-GB" sz="1300" kern="1200" dirty="0" err="1">
              <a:solidFill>
                <a:schemeClr val="tx1">
                  <a:lumMod val="85000"/>
                  <a:lumOff val="15000"/>
                </a:schemeClr>
              </a:solidFill>
            </a:rPr>
            <a:t>DataFrame</a:t>
          </a:r>
          <a:r>
            <a:rPr lang="en-GB" sz="1300" kern="1200" dirty="0">
              <a:solidFill>
                <a:schemeClr val="tx1">
                  <a:lumMod val="85000"/>
                  <a:lumOff val="15000"/>
                </a:schemeClr>
              </a:solidFill>
            </a:rPr>
            <a:t> is also melted as a long table as this was required when building the Tableau radar visualisations.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Fuzzy data matching of the two data sources from 21</a:t>
          </a:r>
          <a:r>
            <a:rPr lang="en-GB" sz="1300" kern="1200" baseline="30000" dirty="0">
              <a:solidFill>
                <a:schemeClr val="tx1">
                  <a:lumMod val="85000"/>
                  <a:lumOff val="15000"/>
                </a:schemeClr>
              </a:solidFill>
            </a:rPr>
            <a:t>st</a:t>
          </a:r>
          <a:r>
            <a:rPr lang="en-GB" sz="1300" kern="1200" dirty="0">
              <a:solidFill>
                <a:schemeClr val="tx1">
                  <a:lumMod val="85000"/>
                  <a:lumOff val="15000"/>
                </a:schemeClr>
              </a:solidFill>
            </a:rPr>
            <a:t> Club and </a:t>
          </a:r>
          <a:r>
            <a:rPr lang="en-GB" sz="1300" kern="1200" dirty="0" err="1">
              <a:solidFill>
                <a:schemeClr val="tx1">
                  <a:lumMod val="85000"/>
                  <a:lumOff val="15000"/>
                </a:schemeClr>
              </a:solidFill>
            </a:rPr>
            <a:t>TransferMarkt</a:t>
          </a:r>
          <a:r>
            <a:rPr lang="en-GB" sz="1300" kern="1200" dirty="0">
              <a:solidFill>
                <a:schemeClr val="tx1">
                  <a:lumMod val="85000"/>
                  <a:lumOff val="15000"/>
                </a:schemeClr>
              </a:solidFill>
            </a:rPr>
            <a:t> enables creation of new analysis of Stats per £ metrics.</a:t>
          </a:r>
        </a:p>
      </dsp:txBody>
      <dsp:txXfrm>
        <a:off x="4296860" y="183087"/>
        <a:ext cx="2823578" cy="3985796"/>
      </dsp:txXfrm>
    </dsp:sp>
    <dsp:sp modelId="{65A3229C-05E7-5140-8EDD-5039A4D883A8}">
      <dsp:nvSpPr>
        <dsp:cNvPr id="0" name=""/>
        <dsp:cNvSpPr/>
      </dsp:nvSpPr>
      <dsp:spPr>
        <a:xfrm>
          <a:off x="7508212" y="1804075"/>
          <a:ext cx="635845" cy="7438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508212" y="1952839"/>
        <a:ext cx="445092" cy="446291"/>
      </dsp:txXfrm>
    </dsp:sp>
    <dsp:sp modelId="{373B5170-8E58-B84D-B4CB-3C0F867F2C6E}">
      <dsp:nvSpPr>
        <dsp:cNvPr id="0" name=""/>
        <dsp:cNvSpPr/>
      </dsp:nvSpPr>
      <dsp:spPr>
        <a:xfrm>
          <a:off x="8407993" y="95241"/>
          <a:ext cx="2999270" cy="41614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solidFill>
                <a:schemeClr val="tx1">
                  <a:lumMod val="85000"/>
                  <a:lumOff val="15000"/>
                </a:schemeClr>
              </a:solidFill>
            </a:rPr>
            <a:t>Data Visualisation and Analysis</a:t>
          </a: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Data visualised in Jupyter notebooks, as dashboards using Tableau, and as figures in PowerPoint slides.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Key observations and comments of the data analysis includes in PowerPoint figures.</a:t>
          </a:r>
        </a:p>
        <a:p>
          <a:pPr marL="114300" lvl="1" indent="-114300" algn="l" defTabSz="577850">
            <a:lnSpc>
              <a:spcPct val="90000"/>
            </a:lnSpc>
            <a:spcBef>
              <a:spcPct val="0"/>
            </a:spcBef>
            <a:spcAft>
              <a:spcPct val="15000"/>
            </a:spcAft>
            <a:buChar char="•"/>
          </a:pPr>
          <a:endParaRPr lang="en-GB" sz="1300" kern="1200" dirty="0">
            <a:solidFill>
              <a:schemeClr val="tx1">
                <a:lumMod val="85000"/>
                <a:lumOff val="15000"/>
              </a:schemeClr>
            </a:solidFill>
          </a:endParaRPr>
        </a:p>
        <a:p>
          <a:pPr marL="114300" lvl="1" indent="-114300" algn="l" defTabSz="577850">
            <a:lnSpc>
              <a:spcPct val="90000"/>
            </a:lnSpc>
            <a:spcBef>
              <a:spcPct val="0"/>
            </a:spcBef>
            <a:spcAft>
              <a:spcPct val="15000"/>
            </a:spcAft>
            <a:buChar char="•"/>
          </a:pPr>
          <a:r>
            <a:rPr lang="en-GB" sz="1300" kern="1200" dirty="0">
              <a:solidFill>
                <a:schemeClr val="tx1">
                  <a:lumMod val="85000"/>
                  <a:lumOff val="15000"/>
                </a:schemeClr>
              </a:solidFill>
            </a:rPr>
            <a:t>Dashboards published to Tableau Public.</a:t>
          </a:r>
        </a:p>
      </dsp:txBody>
      <dsp:txXfrm>
        <a:off x="8495839" y="183087"/>
        <a:ext cx="2823578" cy="39857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20/09/2020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a:t>
            </a:fld>
            <a:endParaRPr lang="en-GB"/>
          </a:p>
        </p:txBody>
      </p:sp>
    </p:spTree>
    <p:extLst>
      <p:ext uri="{BB962C8B-B14F-4D97-AF65-F5344CB8AC3E}">
        <p14:creationId xmlns:p14="http://schemas.microsoft.com/office/powerpoint/2010/main" val="1891688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332826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2824551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64535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4114604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16</a:t>
            </a:fld>
            <a:endParaRPr lang="en-GB"/>
          </a:p>
        </p:txBody>
      </p:sp>
    </p:spTree>
    <p:extLst>
      <p:ext uri="{BB962C8B-B14F-4D97-AF65-F5344CB8AC3E}">
        <p14:creationId xmlns:p14="http://schemas.microsoft.com/office/powerpoint/2010/main" val="128586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597284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3674292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2721551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2144356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22</a:t>
            </a:fld>
            <a:endParaRPr lang="en-GB"/>
          </a:p>
        </p:txBody>
      </p:sp>
    </p:spTree>
    <p:extLst>
      <p:ext uri="{BB962C8B-B14F-4D97-AF65-F5344CB8AC3E}">
        <p14:creationId xmlns:p14="http://schemas.microsoft.com/office/powerpoint/2010/main" val="2880011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3162216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61169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24</a:t>
            </a:fld>
            <a:endParaRPr lang="en-GB"/>
          </a:p>
        </p:txBody>
      </p:sp>
    </p:spTree>
    <p:extLst>
      <p:ext uri="{BB962C8B-B14F-4D97-AF65-F5344CB8AC3E}">
        <p14:creationId xmlns:p14="http://schemas.microsoft.com/office/powerpoint/2010/main" val="353678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25</a:t>
            </a:fld>
            <a:endParaRPr lang="en-GB"/>
          </a:p>
        </p:txBody>
      </p:sp>
    </p:spTree>
    <p:extLst>
      <p:ext uri="{BB962C8B-B14F-4D97-AF65-F5344CB8AC3E}">
        <p14:creationId xmlns:p14="http://schemas.microsoft.com/office/powerpoint/2010/main" val="4005610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27</a:t>
            </a:fld>
            <a:endParaRPr lang="en-GB"/>
          </a:p>
        </p:txBody>
      </p:sp>
    </p:spTree>
    <p:extLst>
      <p:ext uri="{BB962C8B-B14F-4D97-AF65-F5344CB8AC3E}">
        <p14:creationId xmlns:p14="http://schemas.microsoft.com/office/powerpoint/2010/main" val="1897054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3759092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29</a:t>
            </a:fld>
            <a:endParaRPr lang="en-GB"/>
          </a:p>
        </p:txBody>
      </p:sp>
    </p:spTree>
    <p:extLst>
      <p:ext uri="{BB962C8B-B14F-4D97-AF65-F5344CB8AC3E}">
        <p14:creationId xmlns:p14="http://schemas.microsoft.com/office/powerpoint/2010/main" val="957928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30</a:t>
            </a:fld>
            <a:endParaRPr lang="en-GB"/>
          </a:p>
        </p:txBody>
      </p:sp>
    </p:spTree>
    <p:extLst>
      <p:ext uri="{BB962C8B-B14F-4D97-AF65-F5344CB8AC3E}">
        <p14:creationId xmlns:p14="http://schemas.microsoft.com/office/powerpoint/2010/main" val="1192148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2374390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33</a:t>
            </a:fld>
            <a:endParaRPr lang="en-GB"/>
          </a:p>
        </p:txBody>
      </p:sp>
    </p:spTree>
    <p:extLst>
      <p:ext uri="{BB962C8B-B14F-4D97-AF65-F5344CB8AC3E}">
        <p14:creationId xmlns:p14="http://schemas.microsoft.com/office/powerpoint/2010/main" val="173427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34</a:t>
            </a:fld>
            <a:endParaRPr lang="en-GB"/>
          </a:p>
        </p:txBody>
      </p:sp>
    </p:spTree>
    <p:extLst>
      <p:ext uri="{BB962C8B-B14F-4D97-AF65-F5344CB8AC3E}">
        <p14:creationId xmlns:p14="http://schemas.microsoft.com/office/powerpoint/2010/main" val="346114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2804538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3140041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37</a:t>
            </a:fld>
            <a:endParaRPr lang="en-GB"/>
          </a:p>
        </p:txBody>
      </p:sp>
    </p:spTree>
    <p:extLst>
      <p:ext uri="{BB962C8B-B14F-4D97-AF65-F5344CB8AC3E}">
        <p14:creationId xmlns:p14="http://schemas.microsoft.com/office/powerpoint/2010/main" val="30709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38</a:t>
            </a:fld>
            <a:endParaRPr lang="en-GB"/>
          </a:p>
        </p:txBody>
      </p:sp>
    </p:spTree>
    <p:extLst>
      <p:ext uri="{BB962C8B-B14F-4D97-AF65-F5344CB8AC3E}">
        <p14:creationId xmlns:p14="http://schemas.microsoft.com/office/powerpoint/2010/main" val="971557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39</a:t>
            </a:fld>
            <a:endParaRPr lang="en-GB"/>
          </a:p>
        </p:txBody>
      </p:sp>
    </p:spTree>
    <p:extLst>
      <p:ext uri="{BB962C8B-B14F-4D97-AF65-F5344CB8AC3E}">
        <p14:creationId xmlns:p14="http://schemas.microsoft.com/office/powerpoint/2010/main" val="4146282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40</a:t>
            </a:fld>
            <a:endParaRPr lang="en-GB"/>
          </a:p>
        </p:txBody>
      </p:sp>
    </p:spTree>
    <p:extLst>
      <p:ext uri="{BB962C8B-B14F-4D97-AF65-F5344CB8AC3E}">
        <p14:creationId xmlns:p14="http://schemas.microsoft.com/office/powerpoint/2010/main" val="705460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41</a:t>
            </a:fld>
            <a:endParaRPr lang="en-GB"/>
          </a:p>
        </p:txBody>
      </p:sp>
    </p:spTree>
    <p:extLst>
      <p:ext uri="{BB962C8B-B14F-4D97-AF65-F5344CB8AC3E}">
        <p14:creationId xmlns:p14="http://schemas.microsoft.com/office/powerpoint/2010/main" val="2562943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42</a:t>
            </a:fld>
            <a:endParaRPr lang="en-GB"/>
          </a:p>
        </p:txBody>
      </p:sp>
    </p:spTree>
    <p:extLst>
      <p:ext uri="{BB962C8B-B14F-4D97-AF65-F5344CB8AC3E}">
        <p14:creationId xmlns:p14="http://schemas.microsoft.com/office/powerpoint/2010/main" val="1385471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a:t>
            </a:fld>
            <a:endParaRPr lang="en-GB"/>
          </a:p>
        </p:txBody>
      </p:sp>
    </p:spTree>
    <p:extLst>
      <p:ext uri="{BB962C8B-B14F-4D97-AF65-F5344CB8AC3E}">
        <p14:creationId xmlns:p14="http://schemas.microsoft.com/office/powerpoint/2010/main" val="118121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15327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89241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269789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22196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1658252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417767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3"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8"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42936575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38011957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231450292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89283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449918"/>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89282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449916"/>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48787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3044959"/>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48787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3044958"/>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5061184"/>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618270"/>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506118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618268"/>
            <a:ext cx="2628796" cy="346901"/>
          </a:xfrm>
          <a:prstGeom prst="rect">
            <a:avLst/>
          </a:prstGeom>
        </p:spPr>
        <p:txBody>
          <a:bodyPr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8"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6202187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439333"/>
            <a:ext cx="7916897" cy="4293923"/>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p:nvPr>
        </p:nvSpPr>
        <p:spPr>
          <a:xfrm>
            <a:off x="394864" y="1449917"/>
            <a:ext cx="3396881"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2"/>
          <p:cNvSpPr>
            <a:spLocks noGrp="1"/>
          </p:cNvSpPr>
          <p:nvPr>
            <p:ph type="body" sz="quarter" idx="18" hasCustomPrompt="1"/>
          </p:nvPr>
        </p:nvSpPr>
        <p:spPr>
          <a:xfrm>
            <a:off x="3887755" y="5829267"/>
            <a:ext cx="7916896" cy="192021"/>
          </a:xfrm>
          <a:prstGeom prst="rect">
            <a:avLst/>
          </a:prstGeom>
        </p:spPr>
        <p:txBody>
          <a:bodyPr lIns="0" tIns="0" rIns="0" bIns="0"/>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add sub-heading</a:t>
            </a:r>
          </a:p>
        </p:txBody>
      </p:sp>
    </p:spTree>
    <p:extLst>
      <p:ext uri="{BB962C8B-B14F-4D97-AF65-F5344CB8AC3E}">
        <p14:creationId xmlns:p14="http://schemas.microsoft.com/office/powerpoint/2010/main" val="172693657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439333"/>
            <a:ext cx="7916897" cy="4293923"/>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400">
                <a:solidFill>
                  <a:schemeClr val="bg1"/>
                </a:solidFill>
                <a:latin typeface="+mn-lt"/>
              </a:defRPr>
            </a:lvl4pPr>
            <a:lvl5pPr marL="1583960">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p:nvPr>
        </p:nvSpPr>
        <p:spPr>
          <a:xfrm>
            <a:off x="394864" y="1449917"/>
            <a:ext cx="3396881"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2" name="Text Placeholder 2"/>
          <p:cNvSpPr>
            <a:spLocks noGrp="1"/>
          </p:cNvSpPr>
          <p:nvPr>
            <p:ph type="body" sz="quarter" idx="18" hasCustomPrompt="1"/>
          </p:nvPr>
        </p:nvSpPr>
        <p:spPr>
          <a:xfrm>
            <a:off x="3887755" y="5829267"/>
            <a:ext cx="7916896" cy="192021"/>
          </a:xfrm>
          <a:prstGeom prst="rect">
            <a:avLst/>
          </a:prstGeom>
        </p:spPr>
        <p:txBody>
          <a:bodyPr lIns="0" tIns="0" rIns="0" bIns="0"/>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14138849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7352" y="1796819"/>
            <a:ext cx="11417301" cy="3936437"/>
          </a:xfrm>
          <a:prstGeom prst="rect">
            <a:avLst/>
          </a:prstGeom>
        </p:spPr>
        <p:txBody>
          <a:bodyPr lIns="0" rIns="0"/>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4" name="Text Placeholder 4"/>
          <p:cNvSpPr>
            <a:spLocks noGrp="1"/>
          </p:cNvSpPr>
          <p:nvPr>
            <p:ph type="body" sz="quarter" idx="11"/>
          </p:nvPr>
        </p:nvSpPr>
        <p:spPr>
          <a:xfrm>
            <a:off x="394864" y="1449917"/>
            <a:ext cx="3684913"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2"/>
          <p:cNvSpPr>
            <a:spLocks noGrp="1"/>
          </p:cNvSpPr>
          <p:nvPr>
            <p:ph type="body" sz="quarter" idx="18" hasCustomPrompt="1"/>
          </p:nvPr>
        </p:nvSpPr>
        <p:spPr>
          <a:xfrm>
            <a:off x="387350" y="5829267"/>
            <a:ext cx="11417300" cy="192021"/>
          </a:xfrm>
          <a:prstGeom prst="rect">
            <a:avLst/>
          </a:prstGeom>
        </p:spPr>
        <p:txBody>
          <a:bodyPr lIns="0" tIns="0" rIns="0" bIns="0"/>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49016905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6" name="Content Placeholder 6"/>
          <p:cNvSpPr>
            <a:spLocks noGrp="1"/>
          </p:cNvSpPr>
          <p:nvPr>
            <p:ph sz="quarter" idx="17" hasCustomPrompt="1"/>
          </p:nvPr>
        </p:nvSpPr>
        <p:spPr>
          <a:xfrm>
            <a:off x="387352" y="1796819"/>
            <a:ext cx="11417301" cy="3936437"/>
          </a:xfrm>
          <a:prstGeom prst="rect">
            <a:avLst/>
          </a:prstGeom>
        </p:spPr>
        <p:txBody>
          <a:bodyPr lIns="0" rIns="0"/>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4" name="Text Placeholder 4"/>
          <p:cNvSpPr>
            <a:spLocks noGrp="1"/>
          </p:cNvSpPr>
          <p:nvPr>
            <p:ph type="body" sz="quarter" idx="11"/>
          </p:nvPr>
        </p:nvSpPr>
        <p:spPr>
          <a:xfrm>
            <a:off x="394863" y="1449917"/>
            <a:ext cx="5605888" cy="250891"/>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2"/>
          <p:cNvSpPr>
            <a:spLocks noGrp="1"/>
          </p:cNvSpPr>
          <p:nvPr>
            <p:ph type="body" sz="quarter" idx="18" hasCustomPrompt="1"/>
          </p:nvPr>
        </p:nvSpPr>
        <p:spPr>
          <a:xfrm>
            <a:off x="387350" y="5829267"/>
            <a:ext cx="11417300" cy="192021"/>
          </a:xfrm>
          <a:prstGeom prst="rect">
            <a:avLst/>
          </a:prstGeom>
        </p:spPr>
        <p:txBody>
          <a:bodyPr lIns="0" tIns="0" rIns="0" bIns="0"/>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15489714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1976264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270191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Tree>
    <p:extLst>
      <p:ext uri="{BB962C8B-B14F-4D97-AF65-F5344CB8AC3E}">
        <p14:creationId xmlns:p14="http://schemas.microsoft.com/office/powerpoint/2010/main" val="3845570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2028752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5598730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400">
                <a:solidFill>
                  <a:schemeClr val="bg1">
                    <a:lumMod val="50000"/>
                  </a:schemeClr>
                </a:solidFill>
                <a:latin typeface="+mn-lt"/>
              </a:defRPr>
            </a:lvl4pPr>
            <a:lvl5pPr marL="1583960">
              <a:defRPr sz="1400">
                <a:solidFill>
                  <a:schemeClr val="bg1">
                    <a:lumMod val="50000"/>
                  </a:schemeClr>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Tree>
    <p:extLst>
      <p:ext uri="{BB962C8B-B14F-4D97-AF65-F5344CB8AC3E}">
        <p14:creationId xmlns:p14="http://schemas.microsoft.com/office/powerpoint/2010/main" val="184650937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dirty="0"/>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70629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94862" y="1449918"/>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4"/>
          <p:cNvSpPr>
            <a:spLocks noGrp="1"/>
          </p:cNvSpPr>
          <p:nvPr>
            <p:ph type="body" sz="quarter" idx="12"/>
          </p:nvPr>
        </p:nvSpPr>
        <p:spPr>
          <a:xfrm>
            <a:off x="394862" y="1700809"/>
            <a:ext cx="5611492" cy="4282303"/>
          </a:xfrm>
          <a:prstGeom prst="rect">
            <a:avLst/>
          </a:prstGeom>
        </p:spPr>
        <p:txBody>
          <a:bodyPr lIns="0" tIns="0" rIns="0" bIns="0">
            <a:noAutofit/>
          </a:bodyPr>
          <a:lstStyle>
            <a:lvl1pPr marL="0" indent="0">
              <a:buClr>
                <a:srgbClr val="28A0D3"/>
              </a:buClr>
              <a:buSzPct val="100000"/>
              <a:buFontTx/>
              <a:buNone/>
              <a:defRPr sz="1600" b="0" i="0">
                <a:solidFill>
                  <a:schemeClr val="bg1">
                    <a:lumMod val="50000"/>
                  </a:schemeClr>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38" name="Text Placeholder 4"/>
          <p:cNvSpPr>
            <a:spLocks noGrp="1"/>
          </p:cNvSpPr>
          <p:nvPr>
            <p:ph type="body" sz="quarter" idx="16"/>
          </p:nvPr>
        </p:nvSpPr>
        <p:spPr>
          <a:xfrm>
            <a:off x="6180955" y="1450002"/>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39" name="Text Placeholder 4"/>
          <p:cNvSpPr>
            <a:spLocks noGrp="1"/>
          </p:cNvSpPr>
          <p:nvPr>
            <p:ph type="body" sz="quarter" idx="17"/>
          </p:nvPr>
        </p:nvSpPr>
        <p:spPr>
          <a:xfrm>
            <a:off x="6180955" y="1700810"/>
            <a:ext cx="5611492" cy="4282301"/>
          </a:xfrm>
          <a:prstGeom prst="rect">
            <a:avLst/>
          </a:prstGeom>
        </p:spPr>
        <p:txBody>
          <a:bodyPr lIns="0" tIns="0" rIns="0" bIns="0">
            <a:noAutofit/>
          </a:bodyPr>
          <a:lstStyle>
            <a:lvl1pPr marL="0" indent="0">
              <a:buClr>
                <a:srgbClr val="28A0D3"/>
              </a:buClr>
              <a:buSzPct val="100000"/>
              <a:buFontTx/>
              <a:buNone/>
              <a:defRPr sz="1600" b="0" i="0">
                <a:solidFill>
                  <a:schemeClr val="bg1">
                    <a:lumMod val="50000"/>
                  </a:schemeClr>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88832124"/>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94862" y="1449918"/>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6" name="Text Placeholder 4"/>
          <p:cNvSpPr>
            <a:spLocks noGrp="1"/>
          </p:cNvSpPr>
          <p:nvPr>
            <p:ph type="body" sz="quarter" idx="12"/>
          </p:nvPr>
        </p:nvSpPr>
        <p:spPr>
          <a:xfrm>
            <a:off x="394862" y="1700809"/>
            <a:ext cx="5611492"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7" name="Text Placeholder 4"/>
          <p:cNvSpPr>
            <a:spLocks noGrp="1"/>
          </p:cNvSpPr>
          <p:nvPr>
            <p:ph type="body" sz="quarter" idx="16"/>
          </p:nvPr>
        </p:nvSpPr>
        <p:spPr>
          <a:xfrm>
            <a:off x="6193159" y="1450002"/>
            <a:ext cx="5611492"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8" name="Text Placeholder 4"/>
          <p:cNvSpPr>
            <a:spLocks noGrp="1"/>
          </p:cNvSpPr>
          <p:nvPr>
            <p:ph type="body" sz="quarter" idx="17"/>
          </p:nvPr>
        </p:nvSpPr>
        <p:spPr>
          <a:xfrm>
            <a:off x="6193159" y="1700810"/>
            <a:ext cx="5611492" cy="4282301"/>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2056479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94863"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4"/>
          <p:cNvSpPr>
            <a:spLocks noGrp="1"/>
          </p:cNvSpPr>
          <p:nvPr>
            <p:ph type="body" sz="quarter" idx="12"/>
          </p:nvPr>
        </p:nvSpPr>
        <p:spPr>
          <a:xfrm>
            <a:off x="394863" y="1700809"/>
            <a:ext cx="3588903" cy="4282303"/>
          </a:xfrm>
          <a:prstGeom prst="rect">
            <a:avLst/>
          </a:prstGeom>
        </p:spPr>
        <p:txBody>
          <a:bodyPr lIns="0" tIns="0" rIns="0" bIns="0">
            <a:noAutofit/>
          </a:bodyPr>
          <a:lstStyle>
            <a:lvl1pPr marL="0" indent="0">
              <a:buClr>
                <a:srgbClr val="28A0D3"/>
              </a:buClr>
              <a:buSzPct val="100000"/>
              <a:buFontTx/>
              <a:buNone/>
              <a:defRPr sz="1600" b="0" i="0">
                <a:solidFill>
                  <a:srgbClr val="7C7C8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449918"/>
            <a:ext cx="3596417"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2" name="Text Placeholder 4"/>
          <p:cNvSpPr>
            <a:spLocks noGrp="1"/>
          </p:cNvSpPr>
          <p:nvPr>
            <p:ph type="body" sz="quarter" idx="17"/>
          </p:nvPr>
        </p:nvSpPr>
        <p:spPr>
          <a:xfrm>
            <a:off x="8208235" y="1700809"/>
            <a:ext cx="3596416" cy="4282303"/>
          </a:xfrm>
          <a:prstGeom prst="rect">
            <a:avLst/>
          </a:prstGeom>
        </p:spPr>
        <p:txBody>
          <a:bodyPr lIns="0" tIns="0" rIns="0" bIns="0">
            <a:noAutofit/>
          </a:bodyPr>
          <a:lstStyle>
            <a:lvl1pPr marL="0" indent="0">
              <a:buClr>
                <a:srgbClr val="28A0D3"/>
              </a:buClr>
              <a:buSzPct val="100000"/>
              <a:buFontTx/>
              <a:buNone/>
              <a:defRPr sz="1600" b="0" i="0">
                <a:solidFill>
                  <a:srgbClr val="7C7C8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Text Placeholder 4"/>
          <p:cNvSpPr>
            <a:spLocks noGrp="1"/>
          </p:cNvSpPr>
          <p:nvPr>
            <p:ph type="body" sz="quarter" idx="18"/>
          </p:nvPr>
        </p:nvSpPr>
        <p:spPr>
          <a:xfrm>
            <a:off x="4331299"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6" name="Text Placeholder 4"/>
          <p:cNvSpPr>
            <a:spLocks noGrp="1"/>
          </p:cNvSpPr>
          <p:nvPr>
            <p:ph type="body" sz="quarter" idx="19"/>
          </p:nvPr>
        </p:nvSpPr>
        <p:spPr>
          <a:xfrm>
            <a:off x="4331299" y="1700809"/>
            <a:ext cx="3588903" cy="4282303"/>
          </a:xfrm>
          <a:prstGeom prst="rect">
            <a:avLst/>
          </a:prstGeom>
        </p:spPr>
        <p:txBody>
          <a:bodyPr lIns="0" tIns="0" rIns="0" bIns="0">
            <a:noAutofit/>
          </a:bodyPr>
          <a:lstStyle>
            <a:lvl1pPr marL="0" indent="0">
              <a:buClr>
                <a:srgbClr val="28A0D3"/>
              </a:buClr>
              <a:buSzPct val="100000"/>
              <a:buFontTx/>
              <a:buNone/>
              <a:defRPr sz="1600" b="0" i="0">
                <a:solidFill>
                  <a:srgbClr val="7C7C8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7"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316747647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94863"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5" name="Text Placeholder 4"/>
          <p:cNvSpPr>
            <a:spLocks noGrp="1"/>
          </p:cNvSpPr>
          <p:nvPr>
            <p:ph type="body" sz="quarter" idx="12"/>
          </p:nvPr>
        </p:nvSpPr>
        <p:spPr>
          <a:xfrm>
            <a:off x="394863" y="1700809"/>
            <a:ext cx="3588903"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449918"/>
            <a:ext cx="3596417"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2" name="Text Placeholder 4"/>
          <p:cNvSpPr>
            <a:spLocks noGrp="1"/>
          </p:cNvSpPr>
          <p:nvPr>
            <p:ph type="body" sz="quarter" idx="17"/>
          </p:nvPr>
        </p:nvSpPr>
        <p:spPr>
          <a:xfrm>
            <a:off x="8208235" y="1700809"/>
            <a:ext cx="3596416"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4" name="Text Placeholder 4"/>
          <p:cNvSpPr>
            <a:spLocks noGrp="1"/>
          </p:cNvSpPr>
          <p:nvPr>
            <p:ph type="body" sz="quarter" idx="18"/>
          </p:nvPr>
        </p:nvSpPr>
        <p:spPr>
          <a:xfrm>
            <a:off x="4331299" y="1449918"/>
            <a:ext cx="3588904"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6" name="Text Placeholder 4"/>
          <p:cNvSpPr>
            <a:spLocks noGrp="1"/>
          </p:cNvSpPr>
          <p:nvPr>
            <p:ph type="body" sz="quarter" idx="19"/>
          </p:nvPr>
        </p:nvSpPr>
        <p:spPr>
          <a:xfrm>
            <a:off x="4331299" y="1700809"/>
            <a:ext cx="3588903" cy="4282303"/>
          </a:xfrm>
          <a:prstGeom prst="rect">
            <a:avLst/>
          </a:prstGeom>
        </p:spPr>
        <p:txBody>
          <a:bodyPr lIns="0" tIns="0" rIns="0" bIns="0">
            <a:noAutofit/>
          </a:bodyPr>
          <a:lstStyle>
            <a:lvl1pPr marL="0" indent="0">
              <a:buClr>
                <a:srgbClr val="28A0D3"/>
              </a:buClr>
              <a:buSzPct val="100000"/>
              <a:buFontTx/>
              <a:buNone/>
              <a:defRPr sz="1600" b="0" i="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17"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328234008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8"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125537358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400">
                <a:solidFill>
                  <a:schemeClr val="bg1"/>
                </a:solidFill>
                <a:latin typeface="+mn-lt"/>
              </a:defRPr>
            </a:lvl4pPr>
            <a:lvl5pPr marL="1583960">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94863" y="1449918"/>
            <a:ext cx="5605128" cy="260349"/>
          </a:xfrm>
          <a:prstGeom prst="rect">
            <a:avLst/>
          </a:prstGeom>
        </p:spPr>
        <p:txBody>
          <a:bodyPr lIns="0" tIns="0" rIns="0" bIns="0">
            <a:normAutofit/>
          </a:bodyPr>
          <a:lstStyle>
            <a:lvl1pPr marL="0" indent="0">
              <a:buNone/>
              <a:defRPr sz="1867" b="1" i="0">
                <a:solidFill>
                  <a:schemeClr val="accent1"/>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8"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tx2"/>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accent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Tree>
    <p:extLst>
      <p:ext uri="{BB962C8B-B14F-4D97-AF65-F5344CB8AC3E}">
        <p14:creationId xmlns:p14="http://schemas.microsoft.com/office/powerpoint/2010/main" val="42845766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hyperlink" Target="https://www.21stclub.com/" TargetMode="Externa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hyperlink" Target="https://www.efl.com/clubs-and-competitions/sky-bet-championship/" TargetMode="Externa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hyperlink" Target="https://www.dcfc.co.uk/"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3.png"/><Relationship Id="rId3" Type="http://schemas.openxmlformats.org/officeDocument/2006/relationships/slideLayout" Target="../slideLayouts/slideLayout24.xml"/><Relationship Id="rId21" Type="http://schemas.openxmlformats.org/officeDocument/2006/relationships/hyperlink" Target="https://www.efl.com/clubs-and-competitions/sky-bet-championship/" TargetMode="Externa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hyperlink" Target="https://www.dcfc.co.uk/" TargetMode="Externa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image" Target="../media/image2.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hyperlink" Target="https://www.21stclub.com/" TargetMode="Externa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hlinkClick r:id="rId23"/>
            <a:extLst>
              <a:ext uri="{FF2B5EF4-FFF2-40B4-BE49-F238E27FC236}">
                <a16:creationId xmlns:a16="http://schemas.microsoft.com/office/drawing/2014/main" id="{D69796C4-C9D0-B34A-9BDE-00524CD13FCE}"/>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1321143" y="136377"/>
            <a:ext cx="633428" cy="786324"/>
          </a:xfrm>
          <a:prstGeom prst="rect">
            <a:avLst/>
          </a:prstGeom>
        </p:spPr>
      </p:pic>
      <p:cxnSp>
        <p:nvCxnSpPr>
          <p:cNvPr id="15" name="Straight Connector 14"/>
          <p:cNvCxnSpPr/>
          <p:nvPr/>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pic>
        <p:nvPicPr>
          <p:cNvPr id="1028" name="Picture 4" descr="21st Club Limited – The club that keeps you AHEAD OF THE GAME">
            <a:hlinkClick r:id="rId25"/>
            <a:extLst>
              <a:ext uri="{FF2B5EF4-FFF2-40B4-BE49-F238E27FC236}">
                <a16:creationId xmlns:a16="http://schemas.microsoft.com/office/drawing/2014/main" id="{11A2EFBA-D982-4A44-88E2-E5B790B9DC99}"/>
              </a:ext>
            </a:extLst>
          </p:cNvPr>
          <p:cNvPicPr>
            <a:picLocks noChangeAspect="1" noChangeArrowheads="1"/>
          </p:cNvPicPr>
          <p:nvPr userDrawn="1"/>
        </p:nvPicPr>
        <p:blipFill rotWithShape="1">
          <a:blip r:embed="rId26">
            <a:extLst>
              <a:ext uri="{28A0092B-C50C-407E-A947-70E740481C1C}">
                <a14:useLocalDpi xmlns:a14="http://schemas.microsoft.com/office/drawing/2010/main" val="0"/>
              </a:ext>
            </a:extLst>
          </a:blip>
          <a:srcRect l="8445" t="5342" r="6746" b="6587"/>
          <a:stretch/>
        </p:blipFill>
        <p:spPr bwMode="auto">
          <a:xfrm>
            <a:off x="8843018" y="148818"/>
            <a:ext cx="759040" cy="7882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27"/>
            <a:extLst>
              <a:ext uri="{FF2B5EF4-FFF2-40B4-BE49-F238E27FC236}">
                <a16:creationId xmlns:a16="http://schemas.microsoft.com/office/drawing/2014/main" id="{19D667E5-7413-7741-8BB4-1A831C055689}"/>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9875520" y="136376"/>
            <a:ext cx="1172161" cy="786325"/>
          </a:xfrm>
          <a:prstGeom prst="rect">
            <a:avLst/>
          </a:prstGeom>
        </p:spPr>
      </p:pic>
    </p:spTree>
    <p:extLst>
      <p:ext uri="{BB962C8B-B14F-4D97-AF65-F5344CB8AC3E}">
        <p14:creationId xmlns:p14="http://schemas.microsoft.com/office/powerpoint/2010/main" val="3842815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32" r:id="rId21"/>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5" name="Straight Connector 14"/>
          <p:cNvCxnSpPr/>
          <p:nvPr/>
        </p:nvCxnSpPr>
        <p:spPr>
          <a:xfrm>
            <a:off x="0" y="6163200"/>
            <a:ext cx="12192000" cy="0"/>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1104000"/>
            <a:ext cx="12192000" cy="0"/>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2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pic>
        <p:nvPicPr>
          <p:cNvPr id="8" name="Picture 7">
            <a:hlinkClick r:id="rId21"/>
            <a:extLst>
              <a:ext uri="{FF2B5EF4-FFF2-40B4-BE49-F238E27FC236}">
                <a16:creationId xmlns:a16="http://schemas.microsoft.com/office/drawing/2014/main" id="{F3E77F52-CE61-174E-BA37-160483B5E21C}"/>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321143" y="136377"/>
            <a:ext cx="633428" cy="786324"/>
          </a:xfrm>
          <a:prstGeom prst="rect">
            <a:avLst/>
          </a:prstGeom>
        </p:spPr>
      </p:pic>
      <p:pic>
        <p:nvPicPr>
          <p:cNvPr id="9" name="Picture 4" descr="21st Club Limited – The club that keeps you AHEAD OF THE GAME">
            <a:hlinkClick r:id="rId23"/>
            <a:extLst>
              <a:ext uri="{FF2B5EF4-FFF2-40B4-BE49-F238E27FC236}">
                <a16:creationId xmlns:a16="http://schemas.microsoft.com/office/drawing/2014/main" id="{6814671A-5E7F-E041-ADDB-5156472F897C}"/>
              </a:ext>
            </a:extLst>
          </p:cNvPr>
          <p:cNvPicPr>
            <a:picLocks noChangeAspect="1" noChangeArrowheads="1"/>
          </p:cNvPicPr>
          <p:nvPr userDrawn="1"/>
        </p:nvPicPr>
        <p:blipFill rotWithShape="1">
          <a:blip r:embed="rId24">
            <a:extLst>
              <a:ext uri="{28A0092B-C50C-407E-A947-70E740481C1C}">
                <a14:useLocalDpi xmlns:a14="http://schemas.microsoft.com/office/drawing/2010/main" val="0"/>
              </a:ext>
            </a:extLst>
          </a:blip>
          <a:srcRect l="8445" t="5342" r="6746" b="6587"/>
          <a:stretch/>
        </p:blipFill>
        <p:spPr bwMode="auto">
          <a:xfrm>
            <a:off x="8843018" y="148818"/>
            <a:ext cx="759040" cy="7882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25"/>
            <a:extLst>
              <a:ext uri="{FF2B5EF4-FFF2-40B4-BE49-F238E27FC236}">
                <a16:creationId xmlns:a16="http://schemas.microsoft.com/office/drawing/2014/main" id="{96806B23-8FF2-464D-BA0E-59CAD271D99F}"/>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9875520" y="136376"/>
            <a:ext cx="1172161" cy="786325"/>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8"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fbref.com/en/"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10.png"/><Relationship Id="rId4" Type="http://schemas.openxmlformats.org/officeDocument/2006/relationships/hyperlink" Target="https://www.transfermarkt.co.u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hyperlink" Target="https://statsbomb.com/tag/radars/"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8" Type="http://schemas.openxmlformats.org/officeDocument/2006/relationships/hyperlink" Target="mailto:edd.j.webster@gmail.com" TargetMode="External"/><Relationship Id="rId3" Type="http://schemas.openxmlformats.org/officeDocument/2006/relationships/hyperlink" Target="https://github.com/eddwebster" TargetMode="External"/><Relationship Id="rId7" Type="http://schemas.openxmlformats.org/officeDocument/2006/relationships/hyperlink" Target="https://twitter.com/eddwebster" TargetMode="External"/><Relationship Id="rId2" Type="http://schemas.openxmlformats.org/officeDocument/2006/relationships/hyperlink" Target="https://public.tableau.com/profile/edd.webster#!/" TargetMode="External"/><Relationship Id="rId1" Type="http://schemas.openxmlformats.org/officeDocument/2006/relationships/slideLayout" Target="../slideLayouts/slideLayout23.xml"/><Relationship Id="rId6" Type="http://schemas.openxmlformats.org/officeDocument/2006/relationships/hyperlink" Target="https://www.linkedin.com/in/eddwebster/" TargetMode="External"/><Relationship Id="rId5" Type="http://schemas.openxmlformats.org/officeDocument/2006/relationships/hyperlink" Target="https://www.eddwebster.com/" TargetMode="External"/><Relationship Id="rId4" Type="http://schemas.openxmlformats.org/officeDocument/2006/relationships/hyperlink" Target="https://github.com/eddwebster/derby_county_data_task" TargetMode="External"/><Relationship Id="rId9" Type="http://schemas.openxmlformats.org/officeDocument/2006/relationships/image" Target="../media/image45.jpg"/></Relationships>
</file>

<file path=ppt/slides/_rels/slide45.xml.rels><?xml version="1.0" encoding="UTF-8" standalone="yes"?>
<Relationships xmlns="http://schemas.openxmlformats.org/package/2006/relationships"><Relationship Id="rId8" Type="http://schemas.openxmlformats.org/officeDocument/2006/relationships/hyperlink" Target="https://www.transfermarkt.co.uk/marcus-harness/profil/spieler/288323" TargetMode="External"/><Relationship Id="rId13" Type="http://schemas.openxmlformats.org/officeDocument/2006/relationships/hyperlink" Target="https://pandas.pydata.org/" TargetMode="External"/><Relationship Id="rId18" Type="http://schemas.openxmlformats.org/officeDocument/2006/relationships/hyperlink" Target="https://twitter.com/FC_rstats" TargetMode="External"/><Relationship Id="rId3" Type="http://schemas.openxmlformats.org/officeDocument/2006/relationships/hyperlink" Target="https://www.transfermarkt.co.uk/luke-ayling/profil/spieler/67420" TargetMode="External"/><Relationship Id="rId7" Type="http://schemas.openxmlformats.org/officeDocument/2006/relationships/hyperlink" Target="https://www.transfermarkt.co.uk/callum-brittain/profil/spieler/416368" TargetMode="External"/><Relationship Id="rId12" Type="http://schemas.openxmlformats.org/officeDocument/2006/relationships/hyperlink" Target="https://www.transfermarkt.co.uk/" TargetMode="External"/><Relationship Id="rId17" Type="http://schemas.openxmlformats.org/officeDocument/2006/relationships/hyperlink" Target="https://github.com/FCrSTATS/tyrone_mings" TargetMode="External"/><Relationship Id="rId2" Type="http://schemas.openxmlformats.org/officeDocument/2006/relationships/hyperlink" Target="https://www.transfermarkt.co.uk/tom-lawrence/profil/spieler/229970" TargetMode="External"/><Relationship Id="rId16" Type="http://schemas.openxmlformats.org/officeDocument/2006/relationships/hyperlink" Target="https://recordlinkage.readthedocs.io/en/latest/" TargetMode="External"/><Relationship Id="rId1" Type="http://schemas.openxmlformats.org/officeDocument/2006/relationships/slideLayout" Target="../slideLayouts/slideLayout23.xml"/><Relationship Id="rId6" Type="http://schemas.openxmlformats.org/officeDocument/2006/relationships/hyperlink" Target="https://www.transfermarkt.co.uk/bright-osayi-samuel/profil/spieler/358948" TargetMode="External"/><Relationship Id="rId11" Type="http://schemas.openxmlformats.org/officeDocument/2006/relationships/hyperlink" Target="https://www.21stclub.com/" TargetMode="External"/><Relationship Id="rId5" Type="http://schemas.openxmlformats.org/officeDocument/2006/relationships/hyperlink" Target="https://www.transfermarkt.co.uk/djed-spence/profil/spieler/483348" TargetMode="External"/><Relationship Id="rId15" Type="http://schemas.openxmlformats.org/officeDocument/2006/relationships/hyperlink" Target="https://www.crummy.com/software/BeautifulSoup/bs4/doc/" TargetMode="External"/><Relationship Id="rId10" Type="http://schemas.openxmlformats.org/officeDocument/2006/relationships/hyperlink" Target="https://www.transfermarkt.co.uk/josh-harrop/profil/spieler/289844" TargetMode="External"/><Relationship Id="rId4" Type="http://schemas.openxmlformats.org/officeDocument/2006/relationships/hyperlink" Target="https://www.transfermarkt.co.uk/kamil-grosicki/profil/spieler/37920" TargetMode="External"/><Relationship Id="rId9" Type="http://schemas.openxmlformats.org/officeDocument/2006/relationships/hyperlink" Target="https://www.transfermarkt.co.uk/todd-kane/profil/spieler/154287" TargetMode="External"/><Relationship Id="rId14" Type="http://schemas.openxmlformats.org/officeDocument/2006/relationships/hyperlink" Target="https://matplotlib.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ddwebster/"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1794903" y="2871362"/>
            <a:ext cx="8602191" cy="111527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solidFill>
                  <a:schemeClr val="tx1"/>
                </a:solidFill>
                <a:latin typeface="Arial"/>
              </a:rPr>
              <a:t>Data Analysis for Derby County F.C. </a:t>
            </a:r>
          </a:p>
          <a:p>
            <a:pPr defTabSz="1219170">
              <a:lnSpc>
                <a:spcPts val="4000"/>
              </a:lnSpc>
            </a:pPr>
            <a:r>
              <a:rPr lang="en-GB" sz="2500" dirty="0">
                <a:solidFill>
                  <a:schemeClr val="tx1">
                    <a:lumMod val="75000"/>
                    <a:lumOff val="25000"/>
                  </a:schemeClr>
                </a:solidFill>
                <a:latin typeface="Arial"/>
              </a:rPr>
              <a:t>Edward Webster</a:t>
            </a:r>
          </a:p>
        </p:txBody>
      </p:sp>
      <p:sp>
        <p:nvSpPr>
          <p:cNvPr id="3" name="Title 13"/>
          <p:cNvSpPr txBox="1">
            <a:spLocks/>
          </p:cNvSpPr>
          <p:nvPr/>
        </p:nvSpPr>
        <p:spPr>
          <a:xfrm>
            <a:off x="4295800" y="4182764"/>
            <a:ext cx="3600400" cy="576064"/>
          </a:xfrm>
          <a:prstGeom prst="rect">
            <a:avLst/>
          </a:prstGeom>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r>
              <a:rPr lang="en-GB" sz="1867" dirty="0">
                <a:solidFill>
                  <a:srgbClr val="7F7F7F"/>
                </a:solidFill>
                <a:latin typeface="Arial"/>
              </a:rPr>
              <a:t> September 2020</a:t>
            </a:r>
            <a:endParaRPr lang="en-US" sz="1867" dirty="0">
              <a:solidFill>
                <a:srgbClr val="7F7F7F"/>
              </a:solidFill>
              <a:latin typeface="Arial"/>
            </a:endParaRPr>
          </a:p>
        </p:txBody>
      </p:sp>
      <p:cxnSp>
        <p:nvCxnSpPr>
          <p:cNvPr id="4" name="Straight Connector 3"/>
          <p:cNvCxnSpPr/>
          <p:nvPr/>
        </p:nvCxnSpPr>
        <p:spPr>
          <a:xfrm>
            <a:off x="4420566" y="4214262"/>
            <a:ext cx="3350867" cy="0"/>
          </a:xfrm>
          <a:prstGeom prst="line">
            <a:avLst/>
          </a:prstGeom>
          <a:ln w="9525">
            <a:prstDash val="sys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520328" y="2365625"/>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4"/>
          </p:nvPr>
        </p:nvSpPr>
        <p:spPr/>
        <p:txBody>
          <a:bodyPr/>
          <a:lstStyle/>
          <a:p>
            <a:pPr defTabSz="609585"/>
            <a:fld id="{2FB96976-799D-CE43-8922-EB3C171DB3D8}" type="slidenum">
              <a:rPr lang="en-US">
                <a:latin typeface="Arial"/>
              </a:rPr>
              <a:pPr defTabSz="609585"/>
              <a:t>1</a:t>
            </a:fld>
            <a:endParaRPr lang="en-US">
              <a:latin typeface="Arial"/>
            </a:endParaRPr>
          </a:p>
        </p:txBody>
      </p:sp>
    </p:spTree>
    <p:extLst>
      <p:ext uri="{BB962C8B-B14F-4D97-AF65-F5344CB8AC3E}">
        <p14:creationId xmlns:p14="http://schemas.microsoft.com/office/powerpoint/2010/main" val="2364896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13714" y="1281279"/>
            <a:ext cx="5490935" cy="4726231"/>
          </a:xfrm>
        </p:spPr>
        <p:txBody>
          <a:bodyPr lIns="0" tIns="0" rIns="0" bIns="0" anchor="t">
            <a:noAutofit/>
          </a:bodyPr>
          <a:lstStyle/>
          <a:p>
            <a:r>
              <a:rPr lang="en-GB" sz="1300" dirty="0">
                <a:solidFill>
                  <a:schemeClr val="tx1">
                    <a:lumMod val="85000"/>
                    <a:lumOff val="15000"/>
                  </a:schemeClr>
                </a:solidFill>
              </a:rPr>
              <a:t>The Player Demographics dashboard is a simple dashboard of bar charts, that splits players into their positions – goalkeeper, defender, midfielder, and forward.</a:t>
            </a:r>
          </a:p>
          <a:p>
            <a:endParaRPr lang="en-GB" sz="1300" dirty="0">
              <a:solidFill>
                <a:schemeClr val="tx1">
                  <a:lumMod val="85000"/>
                  <a:lumOff val="15000"/>
                </a:schemeClr>
              </a:solidFill>
            </a:endParaRPr>
          </a:p>
          <a:p>
            <a:r>
              <a:rPr lang="en-GB" sz="1300" dirty="0">
                <a:solidFill>
                  <a:schemeClr val="tx1">
                    <a:lumMod val="85000"/>
                    <a:lumOff val="15000"/>
                  </a:schemeClr>
                </a:solidFill>
              </a:rPr>
              <a:t>The bars show key statistics for each players including: the minutes played, number of appearances, goals, and assists.</a:t>
            </a:r>
          </a:p>
          <a:p>
            <a:endParaRPr lang="en-GB" sz="1300" dirty="0">
              <a:solidFill>
                <a:schemeClr val="tx1">
                  <a:lumMod val="85000"/>
                  <a:lumOff val="15000"/>
                </a:schemeClr>
              </a:solidFill>
            </a:endParaRPr>
          </a:p>
          <a:p>
            <a:r>
              <a:rPr lang="en-GB" sz="1300" dirty="0">
                <a:solidFill>
                  <a:schemeClr val="tx1">
                    <a:lumMod val="85000"/>
                    <a:lumOff val="15000"/>
                  </a:schemeClr>
                </a:solidFill>
              </a:rPr>
              <a:t>The purpose of this dashboard is to quickly gauge how valuable certain players are to a team, such as Derby and answer basic question quickly such as player that make up the first XI. </a:t>
            </a:r>
          </a:p>
          <a:p>
            <a:endParaRPr lang="en-GB" sz="1300" dirty="0">
              <a:solidFill>
                <a:schemeClr val="tx1">
                  <a:lumMod val="85000"/>
                  <a:lumOff val="15000"/>
                </a:schemeClr>
              </a:solidFill>
            </a:endParaRPr>
          </a:p>
          <a:p>
            <a:r>
              <a:rPr lang="en-GB" sz="1300" dirty="0">
                <a:solidFill>
                  <a:schemeClr val="tx1">
                    <a:lumMod val="85000"/>
                    <a:lumOff val="15000"/>
                  </a:schemeClr>
                </a:solidFill>
              </a:rPr>
              <a:t>In this dashboard, we can see that regarding minutes played, both Bogle and Lawrence are the most featured players for the 2019/20 campaign for their respective positions, and are key players for the club.</a:t>
            </a:r>
          </a:p>
          <a:p>
            <a:endParaRPr lang="en-GB" sz="1300" dirty="0">
              <a:solidFill>
                <a:schemeClr val="tx1">
                  <a:lumMod val="85000"/>
                  <a:lumOff val="15000"/>
                </a:schemeClr>
              </a:solidFill>
            </a:endParaRPr>
          </a:p>
          <a:p>
            <a:r>
              <a:rPr lang="en-GB" sz="1300" dirty="0">
                <a:solidFill>
                  <a:schemeClr val="tx1">
                    <a:lumMod val="85000"/>
                    <a:lumOff val="15000"/>
                  </a:schemeClr>
                </a:solidFill>
              </a:rPr>
              <a:t>Potential data sources that would add additional value if included in this dashboard:</a:t>
            </a:r>
          </a:p>
          <a:p>
            <a:pPr lvl="1"/>
            <a:r>
              <a:rPr lang="en-GB" sz="1300" dirty="0">
                <a:solidFill>
                  <a:schemeClr val="tx1">
                    <a:lumMod val="85000"/>
                    <a:lumOff val="15000"/>
                  </a:schemeClr>
                </a:solidFill>
              </a:rPr>
              <a:t>No. substitute appearances (on and off); and</a:t>
            </a:r>
          </a:p>
          <a:p>
            <a:pPr lvl="1"/>
            <a:r>
              <a:rPr lang="en-GB" sz="1300" dirty="0">
                <a:solidFill>
                  <a:schemeClr val="tx1">
                    <a:lumMod val="85000"/>
                    <a:lumOff val="15000"/>
                  </a:schemeClr>
                </a:solidFill>
              </a:rPr>
              <a:t>Percentage of time.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Simple bar charts the deliver key player information quickly and concisely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Tool 1: Player Demographics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endParaRPr lang="en-GB" dirty="0">
              <a:solidFill>
                <a:schemeClr val="tx1">
                  <a:lumMod val="65000"/>
                  <a:lumOff val="35000"/>
                </a:schemeClr>
              </a:solidFill>
            </a:endParaRPr>
          </a:p>
        </p:txBody>
      </p:sp>
      <p:pic>
        <p:nvPicPr>
          <p:cNvPr id="12" name="Picture 11">
            <a:extLst>
              <a:ext uri="{FF2B5EF4-FFF2-40B4-BE49-F238E27FC236}">
                <a16:creationId xmlns:a16="http://schemas.microsoft.com/office/drawing/2014/main" id="{0AB679F9-75C8-6145-8AF8-257ADE6AD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02" y="1281278"/>
            <a:ext cx="5577537" cy="4643999"/>
          </a:xfrm>
          <a:prstGeom prst="rect">
            <a:avLst/>
          </a:prstGeom>
        </p:spPr>
      </p:pic>
    </p:spTree>
    <p:extLst>
      <p:ext uri="{BB962C8B-B14F-4D97-AF65-F5344CB8AC3E}">
        <p14:creationId xmlns:p14="http://schemas.microsoft.com/office/powerpoint/2010/main" val="311117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689600" y="1281279"/>
            <a:ext cx="6273801" cy="4643999"/>
          </a:xfrm>
        </p:spPr>
        <p:txBody>
          <a:bodyPr lIns="0" tIns="0" rIns="0" bIns="0" anchor="t">
            <a:noAutofit/>
          </a:bodyPr>
          <a:lstStyle/>
          <a:p>
            <a:r>
              <a:rPr lang="en-GB" sz="1100" dirty="0">
                <a:solidFill>
                  <a:schemeClr val="tx1">
                    <a:lumMod val="85000"/>
                    <a:lumOff val="15000"/>
                  </a:schemeClr>
                </a:solidFill>
              </a:rPr>
              <a:t>A dashboard of simple bar charts that show the key metrics of teams.</a:t>
            </a:r>
          </a:p>
          <a:p>
            <a:endParaRPr lang="en-GB" sz="1100" dirty="0">
              <a:solidFill>
                <a:schemeClr val="tx1">
                  <a:lumMod val="85000"/>
                  <a:lumOff val="15000"/>
                </a:schemeClr>
              </a:solidFill>
            </a:endParaRPr>
          </a:p>
          <a:p>
            <a:r>
              <a:rPr lang="en-GB" sz="1100" dirty="0">
                <a:solidFill>
                  <a:schemeClr val="tx1">
                    <a:lumMod val="85000"/>
                    <a:lumOff val="15000"/>
                  </a:schemeClr>
                </a:solidFill>
              </a:rPr>
              <a:t>Selecting a team in one of the metrics highlights that same team in the other metrics.</a:t>
            </a:r>
          </a:p>
          <a:p>
            <a:endParaRPr lang="en-GB" sz="1100" dirty="0">
              <a:solidFill>
                <a:schemeClr val="tx1">
                  <a:lumMod val="85000"/>
                  <a:lumOff val="15000"/>
                </a:schemeClr>
              </a:solidFill>
            </a:endParaRPr>
          </a:p>
          <a:p>
            <a:r>
              <a:rPr lang="en-GB" sz="1100" dirty="0">
                <a:solidFill>
                  <a:schemeClr val="tx1">
                    <a:lumMod val="85000"/>
                    <a:lumOff val="15000"/>
                  </a:schemeClr>
                </a:solidFill>
              </a:rPr>
              <a:t>The metrics have been split across two dashboards – attack and defensive metrics.</a:t>
            </a:r>
          </a:p>
          <a:p>
            <a:endParaRPr lang="en-GB" sz="1100" dirty="0">
              <a:solidFill>
                <a:schemeClr val="tx1">
                  <a:lumMod val="85000"/>
                  <a:lumOff val="15000"/>
                </a:schemeClr>
              </a:solidFill>
            </a:endParaRPr>
          </a:p>
          <a:p>
            <a:r>
              <a:rPr lang="en-GB" sz="1100" dirty="0">
                <a:solidFill>
                  <a:schemeClr val="tx1">
                    <a:lumMod val="85000"/>
                    <a:lumOff val="15000"/>
                  </a:schemeClr>
                </a:solidFill>
              </a:rPr>
              <a:t>Dashboards can be filtered by:</a:t>
            </a:r>
          </a:p>
          <a:p>
            <a:pPr lvl="1"/>
            <a:r>
              <a:rPr lang="en-GB" sz="1100" dirty="0">
                <a:solidFill>
                  <a:schemeClr val="tx1">
                    <a:lumMod val="85000"/>
                    <a:lumOff val="15000"/>
                  </a:schemeClr>
                </a:solidFill>
              </a:rPr>
              <a:t>Season;</a:t>
            </a:r>
          </a:p>
          <a:p>
            <a:pPr lvl="1"/>
            <a:r>
              <a:rPr lang="en-GB" sz="1100" dirty="0">
                <a:solidFill>
                  <a:schemeClr val="tx1">
                    <a:lumMod val="85000"/>
                    <a:lumOff val="15000"/>
                  </a:schemeClr>
                </a:solidFill>
              </a:rPr>
              <a:t>Competition; and</a:t>
            </a:r>
          </a:p>
          <a:p>
            <a:pPr lvl="1"/>
            <a:r>
              <a:rPr lang="en-GB" sz="1100" dirty="0">
                <a:solidFill>
                  <a:schemeClr val="tx1">
                    <a:lumMod val="85000"/>
                    <a:lumOff val="15000"/>
                  </a:schemeClr>
                </a:solidFill>
              </a:rPr>
              <a:t>Team.</a:t>
            </a:r>
          </a:p>
          <a:p>
            <a:endParaRPr lang="en-GB" sz="1100" dirty="0">
              <a:solidFill>
                <a:schemeClr val="tx1">
                  <a:lumMod val="85000"/>
                  <a:lumOff val="15000"/>
                </a:schemeClr>
              </a:solidFill>
            </a:endParaRPr>
          </a:p>
          <a:p>
            <a:r>
              <a:rPr lang="en-GB" sz="1100" dirty="0">
                <a:solidFill>
                  <a:schemeClr val="tx1">
                    <a:lumMod val="85000"/>
                    <a:lumOff val="15000"/>
                  </a:schemeClr>
                </a:solidFill>
              </a:rPr>
              <a:t>The purpose of this dashboard is to quickly gauge an idea of a team’s playing style and the aspects of the game in which they excel/do less well compared to other teams.</a:t>
            </a:r>
          </a:p>
          <a:p>
            <a:endParaRPr lang="en-GB" sz="1100" dirty="0">
              <a:solidFill>
                <a:schemeClr val="tx1">
                  <a:lumMod val="85000"/>
                  <a:lumOff val="15000"/>
                </a:schemeClr>
              </a:solidFill>
            </a:endParaRPr>
          </a:p>
          <a:p>
            <a:r>
              <a:rPr lang="en-GB" sz="1100" dirty="0">
                <a:solidFill>
                  <a:schemeClr val="tx1">
                    <a:lumMod val="85000"/>
                    <a:lumOff val="15000"/>
                  </a:schemeClr>
                </a:solidFill>
              </a:rPr>
              <a:t>In this attacking metrics table, we can suggest that Derby County are a possession-based (5</a:t>
            </a:r>
            <a:r>
              <a:rPr lang="en-GB" sz="1100" baseline="30000" dirty="0">
                <a:solidFill>
                  <a:schemeClr val="tx1">
                    <a:lumMod val="85000"/>
                    <a:lumOff val="15000"/>
                  </a:schemeClr>
                </a:solidFill>
              </a:rPr>
              <a:t>th</a:t>
            </a:r>
            <a:r>
              <a:rPr lang="en-GB" sz="1100" dirty="0">
                <a:solidFill>
                  <a:schemeClr val="tx1">
                    <a:lumMod val="85000"/>
                    <a:lumOff val="15000"/>
                  </a:schemeClr>
                </a:solidFill>
              </a:rPr>
              <a:t>/24 for passes) and a high scoring team (4</a:t>
            </a:r>
            <a:r>
              <a:rPr lang="en-GB" sz="1100" baseline="30000" dirty="0">
                <a:solidFill>
                  <a:schemeClr val="tx1">
                    <a:lumMod val="85000"/>
                    <a:lumOff val="15000"/>
                  </a:schemeClr>
                </a:solidFill>
              </a:rPr>
              <a:t>th</a:t>
            </a:r>
            <a:r>
              <a:rPr lang="en-GB" sz="1100" dirty="0">
                <a:solidFill>
                  <a:schemeClr val="tx1">
                    <a:lumMod val="85000"/>
                    <a:lumOff val="15000"/>
                  </a:schemeClr>
                </a:solidFill>
              </a:rPr>
              <a:t>) for who take relative few shots (20</a:t>
            </a:r>
            <a:r>
              <a:rPr lang="en-GB" sz="1100" baseline="30000" dirty="0">
                <a:solidFill>
                  <a:schemeClr val="tx1">
                    <a:lumMod val="85000"/>
                    <a:lumOff val="15000"/>
                  </a:schemeClr>
                </a:solidFill>
              </a:rPr>
              <a:t>th</a:t>
            </a:r>
            <a:r>
              <a:rPr lang="en-GB" sz="1100" dirty="0">
                <a:solidFill>
                  <a:schemeClr val="tx1">
                    <a:lumMod val="85000"/>
                    <a:lumOff val="15000"/>
                  </a:schemeClr>
                </a:solidFill>
              </a:rPr>
              <a:t>). These statistics suggests Derby are efficient at taking their chances. They are averagely ranked for Open Play Passes into the Final Third and Box, and Carries into the Box, and cross the ball very little (23</a:t>
            </a:r>
            <a:r>
              <a:rPr lang="en-GB" sz="1100" baseline="30000" dirty="0">
                <a:solidFill>
                  <a:schemeClr val="tx1">
                    <a:lumMod val="85000"/>
                    <a:lumOff val="15000"/>
                  </a:schemeClr>
                </a:solidFill>
              </a:rPr>
              <a:t>rd</a:t>
            </a:r>
            <a:r>
              <a:rPr lang="en-GB" sz="1100" dirty="0">
                <a:solidFill>
                  <a:schemeClr val="tx1">
                    <a:lumMod val="85000"/>
                    <a:lumOff val="15000"/>
                  </a:schemeClr>
                </a:solidFill>
              </a:rPr>
              <a:t> for crosses), which suggests that their build-up play is very patient and they prefer to have players who are happy to have the ball.</a:t>
            </a:r>
          </a:p>
          <a:p>
            <a:endParaRPr lang="en-GB" sz="1100" dirty="0">
              <a:solidFill>
                <a:schemeClr val="tx1">
                  <a:lumMod val="85000"/>
                  <a:lumOff val="15000"/>
                </a:schemeClr>
              </a:solidFill>
            </a:endParaRPr>
          </a:p>
          <a:p>
            <a:endParaRPr lang="en-GB" sz="1100" dirty="0">
              <a:solidFill>
                <a:schemeClr val="tx1">
                  <a:lumMod val="85000"/>
                  <a:lumOff val="15000"/>
                </a:schemeClr>
              </a:solidFill>
            </a:endParaRPr>
          </a:p>
          <a:p>
            <a:pPr marL="239395" indent="-239395"/>
            <a:r>
              <a:rPr lang="en-GB" sz="1100" dirty="0">
                <a:solidFill>
                  <a:schemeClr val="tx1">
                    <a:lumMod val="85000"/>
                    <a:lumOff val="15000"/>
                  </a:schemeClr>
                </a:solidFill>
              </a:rPr>
              <a:t>Metrics that could be used to improve the performance of this radar with additional Event data:</a:t>
            </a:r>
          </a:p>
          <a:p>
            <a:pPr marL="527388" lvl="1" indent="-239395"/>
            <a:r>
              <a:rPr lang="en-GB" sz="1100" dirty="0">
                <a:solidFill>
                  <a:schemeClr val="tx1">
                    <a:lumMod val="85000"/>
                    <a:lumOff val="15000"/>
                  </a:schemeClr>
                </a:solidFill>
              </a:rPr>
              <a:t>‘Expected’ metrics: Expected Goals (</a:t>
            </a:r>
            <a:r>
              <a:rPr lang="en-GB" sz="1100" dirty="0" err="1">
                <a:solidFill>
                  <a:schemeClr val="tx1">
                    <a:lumMod val="85000"/>
                    <a:lumOff val="15000"/>
                  </a:schemeClr>
                </a:solidFill>
              </a:rPr>
              <a:t>xG</a:t>
            </a:r>
            <a:r>
              <a:rPr lang="en-GB" sz="1100" dirty="0">
                <a:solidFill>
                  <a:schemeClr val="tx1">
                    <a:lumMod val="85000"/>
                    <a:lumOff val="15000"/>
                  </a:schemeClr>
                </a:solidFill>
              </a:rPr>
              <a:t>), Expected Assists (</a:t>
            </a:r>
            <a:r>
              <a:rPr lang="en-GB" sz="1100" dirty="0" err="1">
                <a:solidFill>
                  <a:schemeClr val="tx1">
                    <a:lumMod val="85000"/>
                    <a:lumOff val="15000"/>
                  </a:schemeClr>
                </a:solidFill>
              </a:rPr>
              <a:t>xA</a:t>
            </a:r>
            <a:r>
              <a:rPr lang="en-GB" sz="1100" dirty="0">
                <a:solidFill>
                  <a:schemeClr val="tx1">
                    <a:lumMod val="85000"/>
                    <a:lumOff val="15000"/>
                  </a:schemeClr>
                </a:solidFill>
              </a:rPr>
              <a:t>), </a:t>
            </a:r>
            <a:r>
              <a:rPr lang="en-GB" sz="1100" dirty="0" err="1">
                <a:solidFill>
                  <a:schemeClr val="tx1">
                    <a:lumMod val="85000"/>
                    <a:lumOff val="15000"/>
                  </a:schemeClr>
                </a:solidFill>
              </a:rPr>
              <a:t>xGBuildup</a:t>
            </a:r>
            <a:r>
              <a:rPr lang="en-GB" sz="1100" dirty="0">
                <a:solidFill>
                  <a:schemeClr val="tx1">
                    <a:lumMod val="85000"/>
                    <a:lumOff val="15000"/>
                  </a:schemeClr>
                </a:solidFill>
              </a:rPr>
              <a:t>, and Expected Threat (</a:t>
            </a:r>
            <a:r>
              <a:rPr lang="en-GB" sz="1100" dirty="0" err="1">
                <a:solidFill>
                  <a:schemeClr val="tx1">
                    <a:lumMod val="85000"/>
                    <a:lumOff val="15000"/>
                  </a:schemeClr>
                </a:solidFill>
              </a:rPr>
              <a:t>xT</a:t>
            </a:r>
            <a:r>
              <a:rPr lang="en-GB" sz="1100" dirty="0">
                <a:solidFill>
                  <a:schemeClr val="tx1">
                    <a:lumMod val="85000"/>
                    <a:lumOff val="15000"/>
                  </a:schemeClr>
                </a:solidFill>
              </a:rPr>
              <a:t>),</a:t>
            </a:r>
          </a:p>
          <a:p>
            <a:pPr marL="527388" lvl="1" indent="-239395"/>
            <a:r>
              <a:rPr lang="en-GB" sz="1100" dirty="0">
                <a:solidFill>
                  <a:schemeClr val="tx1">
                    <a:lumMod val="85000"/>
                    <a:lumOff val="15000"/>
                  </a:schemeClr>
                </a:solidFill>
              </a:rPr>
              <a:t>Team possession</a:t>
            </a:r>
          </a:p>
          <a:p>
            <a:endParaRPr lang="en-GB" sz="1100" dirty="0">
              <a:solidFill>
                <a:schemeClr val="tx1">
                  <a:lumMod val="85000"/>
                  <a:lumOff val="15000"/>
                </a:schemeClr>
              </a:solidFill>
            </a:endParaRPr>
          </a:p>
          <a:p>
            <a:pPr marL="0" indent="0">
              <a:buNone/>
            </a:pPr>
            <a:endParaRPr lang="en-GB" sz="11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Interactive visualisation of per positions metrics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2: Team Demographics Dashboard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Team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a:t>
            </a:r>
          </a:p>
        </p:txBody>
      </p:sp>
      <p:pic>
        <p:nvPicPr>
          <p:cNvPr id="10" name="Picture 9">
            <a:extLst>
              <a:ext uri="{FF2B5EF4-FFF2-40B4-BE49-F238E27FC236}">
                <a16:creationId xmlns:a16="http://schemas.microsoft.com/office/drawing/2014/main" id="{3B11678F-012A-F140-9253-A84CDB191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16" y="1280952"/>
            <a:ext cx="5147717" cy="4644326"/>
          </a:xfrm>
          <a:prstGeom prst="rect">
            <a:avLst/>
          </a:prstGeom>
        </p:spPr>
      </p:pic>
    </p:spTree>
    <p:extLst>
      <p:ext uri="{BB962C8B-B14F-4D97-AF65-F5344CB8AC3E}">
        <p14:creationId xmlns:p14="http://schemas.microsoft.com/office/powerpoint/2010/main" val="408899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325534" y="1281279"/>
            <a:ext cx="6637868" cy="4643999"/>
          </a:xfrm>
        </p:spPr>
        <p:txBody>
          <a:bodyPr lIns="0" tIns="0" rIns="0" bIns="0" anchor="t">
            <a:noAutofit/>
          </a:bodyPr>
          <a:lstStyle/>
          <a:p>
            <a:r>
              <a:rPr lang="en-GB" sz="1010" dirty="0">
                <a:solidFill>
                  <a:schemeClr val="tx1">
                    <a:lumMod val="85000"/>
                    <a:lumOff val="15000"/>
                  </a:schemeClr>
                </a:solidFill>
              </a:rPr>
              <a:t>Interactive Player Radars dashboards designed to show a number of key, position-specific metrics, in a visually appealing way.</a:t>
            </a:r>
          </a:p>
          <a:p>
            <a:endParaRPr lang="en-GB" sz="1010" dirty="0">
              <a:solidFill>
                <a:schemeClr val="tx1">
                  <a:lumMod val="85000"/>
                  <a:lumOff val="15000"/>
                </a:schemeClr>
              </a:solidFill>
            </a:endParaRPr>
          </a:p>
          <a:p>
            <a:r>
              <a:rPr lang="en-GB" sz="1010" dirty="0">
                <a:solidFill>
                  <a:schemeClr val="tx1">
                    <a:lumMod val="85000"/>
                    <a:lumOff val="15000"/>
                  </a:schemeClr>
                </a:solidFill>
              </a:rPr>
              <a:t>Data can be filtered by:</a:t>
            </a:r>
          </a:p>
          <a:p>
            <a:pPr lvl="1"/>
            <a:r>
              <a:rPr lang="en-GB" sz="1010" dirty="0">
                <a:solidFill>
                  <a:schemeClr val="tx1">
                    <a:lumMod val="85000"/>
                    <a:lumOff val="15000"/>
                  </a:schemeClr>
                </a:solidFill>
              </a:rPr>
              <a:t>Season;</a:t>
            </a:r>
          </a:p>
          <a:p>
            <a:pPr lvl="1"/>
            <a:r>
              <a:rPr lang="en-GB" sz="1010" dirty="0">
                <a:solidFill>
                  <a:schemeClr val="tx1">
                    <a:lumMod val="85000"/>
                    <a:lumOff val="15000"/>
                  </a:schemeClr>
                </a:solidFill>
              </a:rPr>
              <a:t>Competition;</a:t>
            </a:r>
          </a:p>
          <a:p>
            <a:pPr lvl="1"/>
            <a:r>
              <a:rPr lang="en-GB" sz="1010" dirty="0">
                <a:solidFill>
                  <a:schemeClr val="tx1">
                    <a:lumMod val="85000"/>
                    <a:lumOff val="15000"/>
                  </a:schemeClr>
                </a:solidFill>
              </a:rPr>
              <a:t>Estimated Player Value;</a:t>
            </a:r>
          </a:p>
          <a:p>
            <a:pPr lvl="1"/>
            <a:r>
              <a:rPr lang="en-GB" sz="1010" dirty="0">
                <a:solidFill>
                  <a:schemeClr val="tx1">
                    <a:lumMod val="85000"/>
                    <a:lumOff val="15000"/>
                  </a:schemeClr>
                </a:solidFill>
              </a:rPr>
              <a:t>Preferred Foot;</a:t>
            </a:r>
          </a:p>
          <a:p>
            <a:pPr lvl="1"/>
            <a:r>
              <a:rPr lang="en-GB" sz="1010" dirty="0">
                <a:solidFill>
                  <a:schemeClr val="tx1">
                    <a:lumMod val="85000"/>
                    <a:lumOff val="15000"/>
                  </a:schemeClr>
                </a:solidFill>
              </a:rPr>
              <a:t>Age;</a:t>
            </a:r>
          </a:p>
          <a:p>
            <a:pPr lvl="1"/>
            <a:r>
              <a:rPr lang="en-GB" sz="1010" dirty="0">
                <a:solidFill>
                  <a:schemeClr val="tx1">
                    <a:lumMod val="85000"/>
                    <a:lumOff val="15000"/>
                  </a:schemeClr>
                </a:solidFill>
              </a:rPr>
              <a:t>Minutes Played; and</a:t>
            </a:r>
          </a:p>
          <a:p>
            <a:pPr lvl="1"/>
            <a:r>
              <a:rPr lang="en-GB" sz="1010" dirty="0">
                <a:solidFill>
                  <a:schemeClr val="tx1">
                    <a:lumMod val="85000"/>
                    <a:lumOff val="15000"/>
                  </a:schemeClr>
                </a:solidFill>
              </a:rPr>
              <a:t>Goals Scored.</a:t>
            </a:r>
          </a:p>
          <a:p>
            <a:endParaRPr lang="en-GB" sz="1010" dirty="0">
              <a:solidFill>
                <a:schemeClr val="tx1">
                  <a:lumMod val="85000"/>
                  <a:lumOff val="15000"/>
                </a:schemeClr>
              </a:solidFill>
            </a:endParaRPr>
          </a:p>
          <a:p>
            <a:r>
              <a:rPr lang="en-GB" sz="1010" dirty="0">
                <a:solidFill>
                  <a:schemeClr val="tx1">
                    <a:lumMod val="85000"/>
                    <a:lumOff val="15000"/>
                  </a:schemeClr>
                </a:solidFill>
              </a:rPr>
              <a:t>Bespoke radars created per position to assess the metrics of the most important KPIs for different roles in the team.</a:t>
            </a:r>
          </a:p>
          <a:p>
            <a:endParaRPr lang="en-GB" sz="1010" dirty="0">
              <a:solidFill>
                <a:schemeClr val="tx1">
                  <a:lumMod val="85000"/>
                  <a:lumOff val="15000"/>
                </a:schemeClr>
              </a:solidFill>
            </a:endParaRPr>
          </a:p>
          <a:p>
            <a:r>
              <a:rPr lang="en-GB" sz="1010" dirty="0">
                <a:solidFill>
                  <a:schemeClr val="tx1">
                    <a:lumMod val="85000"/>
                    <a:lumOff val="15000"/>
                  </a:schemeClr>
                </a:solidFill>
              </a:rPr>
              <a:t>Metrics calibrated per 90 minutes to standardised so that players that have played a full season can be compared with those that may not have, for whatever reason.</a:t>
            </a:r>
          </a:p>
          <a:p>
            <a:endParaRPr lang="en-GB" sz="1010" dirty="0">
              <a:solidFill>
                <a:schemeClr val="tx1">
                  <a:lumMod val="85000"/>
                  <a:lumOff val="15000"/>
                </a:schemeClr>
              </a:solidFill>
            </a:endParaRPr>
          </a:p>
          <a:p>
            <a:pPr marL="239395" indent="-239395"/>
            <a:r>
              <a:rPr lang="en-GB" sz="1010" dirty="0">
                <a:solidFill>
                  <a:schemeClr val="tx1">
                    <a:lumMod val="85000"/>
                    <a:lumOff val="15000"/>
                  </a:schemeClr>
                </a:solidFill>
              </a:rPr>
              <a:t>Metrics that could be used to improve the performance of this radar with additional Event data:</a:t>
            </a:r>
          </a:p>
          <a:p>
            <a:pPr marL="527388" lvl="1" indent="-239395"/>
            <a:r>
              <a:rPr lang="en-GB" sz="1010" dirty="0">
                <a:solidFill>
                  <a:schemeClr val="tx1">
                    <a:lumMod val="85000"/>
                    <a:lumOff val="15000"/>
                  </a:schemeClr>
                </a:solidFill>
              </a:rPr>
              <a:t>Expected Goals (</a:t>
            </a:r>
            <a:r>
              <a:rPr lang="en-GB" sz="1010" dirty="0" err="1">
                <a:solidFill>
                  <a:schemeClr val="tx1">
                    <a:lumMod val="85000"/>
                    <a:lumOff val="15000"/>
                  </a:schemeClr>
                </a:solidFill>
              </a:rPr>
              <a:t>xG</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Expected Assists (</a:t>
            </a:r>
            <a:r>
              <a:rPr lang="en-GB" sz="1010" dirty="0" err="1">
                <a:solidFill>
                  <a:schemeClr val="tx1">
                    <a:lumMod val="85000"/>
                    <a:lumOff val="15000"/>
                  </a:schemeClr>
                </a:solidFill>
              </a:rPr>
              <a:t>xA</a:t>
            </a:r>
            <a:r>
              <a:rPr lang="en-GB" sz="1010" dirty="0">
                <a:solidFill>
                  <a:schemeClr val="tx1">
                    <a:lumMod val="85000"/>
                    <a:lumOff val="15000"/>
                  </a:schemeClr>
                </a:solidFill>
              </a:rPr>
              <a:t>);</a:t>
            </a:r>
          </a:p>
          <a:p>
            <a:pPr marL="527388" lvl="1" indent="-239395"/>
            <a:r>
              <a:rPr lang="en-GB" sz="1010" dirty="0" err="1">
                <a:solidFill>
                  <a:schemeClr val="tx1">
                    <a:lumMod val="85000"/>
                    <a:lumOff val="15000"/>
                  </a:schemeClr>
                </a:solidFill>
              </a:rPr>
              <a:t>xGBuildup</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Expected Threat (</a:t>
            </a:r>
            <a:r>
              <a:rPr lang="en-GB" sz="1010" dirty="0" err="1">
                <a:solidFill>
                  <a:schemeClr val="tx1">
                    <a:lumMod val="85000"/>
                    <a:lumOff val="15000"/>
                  </a:schemeClr>
                </a:solidFill>
              </a:rPr>
              <a:t>xT</a:t>
            </a:r>
            <a:r>
              <a:rPr lang="en-GB" sz="1010" dirty="0">
                <a:solidFill>
                  <a:schemeClr val="tx1">
                    <a:lumMod val="85000"/>
                    <a:lumOff val="15000"/>
                  </a:schemeClr>
                </a:solidFill>
              </a:rPr>
              <a:t>);</a:t>
            </a:r>
          </a:p>
          <a:p>
            <a:pPr marL="527388" lvl="1" indent="-239395"/>
            <a:r>
              <a:rPr lang="en-GB" sz="1010" dirty="0">
                <a:solidFill>
                  <a:schemeClr val="tx1">
                    <a:lumMod val="85000"/>
                    <a:lumOff val="15000"/>
                  </a:schemeClr>
                </a:solidFill>
              </a:rPr>
              <a:t>Turnovers (how often a player loses the ball via a </a:t>
            </a:r>
            <a:r>
              <a:rPr lang="en-GB" sz="1010" dirty="0" err="1">
                <a:solidFill>
                  <a:schemeClr val="tx1">
                    <a:lumMod val="85000"/>
                    <a:lumOff val="15000"/>
                  </a:schemeClr>
                </a:solidFill>
              </a:rPr>
              <a:t>miscontrol</a:t>
            </a:r>
            <a:r>
              <a:rPr lang="en-GB" sz="1010" dirty="0">
                <a:solidFill>
                  <a:schemeClr val="tx1">
                    <a:lumMod val="85000"/>
                    <a:lumOff val="15000"/>
                  </a:schemeClr>
                </a:solidFill>
              </a:rPr>
              <a:t> or a failed dribble per 90 minutes);</a:t>
            </a:r>
          </a:p>
          <a:p>
            <a:pPr marL="527388" lvl="1" indent="-239395"/>
            <a:r>
              <a:rPr lang="en-GB" sz="1010" dirty="0">
                <a:solidFill>
                  <a:schemeClr val="tx1">
                    <a:lumMod val="85000"/>
                    <a:lumOff val="15000"/>
                  </a:schemeClr>
                </a:solidFill>
              </a:rPr>
              <a:t>Possession Adjusted (</a:t>
            </a:r>
            <a:r>
              <a:rPr lang="en-GB" sz="1010" dirty="0" err="1">
                <a:solidFill>
                  <a:schemeClr val="tx1">
                    <a:lumMod val="85000"/>
                    <a:lumOff val="15000"/>
                  </a:schemeClr>
                </a:solidFill>
              </a:rPr>
              <a:t>PAdj</a:t>
            </a:r>
            <a:r>
              <a:rPr lang="en-GB" sz="1010" dirty="0">
                <a:solidFill>
                  <a:schemeClr val="tx1">
                    <a:lumMod val="85000"/>
                    <a:lumOff val="15000"/>
                  </a:schemeClr>
                </a:solidFill>
              </a:rPr>
              <a:t>) metrics to recalibrate metrics based on a team’s possession;</a:t>
            </a:r>
          </a:p>
          <a:p>
            <a:pPr marL="527388" lvl="1" indent="-239395"/>
            <a:r>
              <a:rPr lang="en-GB" sz="1010" dirty="0">
                <a:solidFill>
                  <a:schemeClr val="tx1">
                    <a:lumMod val="85000"/>
                    <a:lumOff val="15000"/>
                  </a:schemeClr>
                </a:solidFill>
              </a:rPr>
              <a:t>Fouls; and</a:t>
            </a:r>
          </a:p>
          <a:p>
            <a:pPr marL="527388" lvl="1" indent="-239395"/>
            <a:r>
              <a:rPr lang="en-GB" sz="1010" dirty="0">
                <a:solidFill>
                  <a:schemeClr val="tx1">
                    <a:lumMod val="85000"/>
                    <a:lumOff val="15000"/>
                  </a:schemeClr>
                </a:solidFill>
              </a:rPr>
              <a:t>Tackles verse Dribbles Past.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Interactive visualisation of players per positions metrics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3: Radar Dashboards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Team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a:t>
            </a:r>
          </a:p>
        </p:txBody>
      </p:sp>
      <p:pic>
        <p:nvPicPr>
          <p:cNvPr id="9" name="Picture 8">
            <a:extLst>
              <a:ext uri="{FF2B5EF4-FFF2-40B4-BE49-F238E27FC236}">
                <a16:creationId xmlns:a16="http://schemas.microsoft.com/office/drawing/2014/main" id="{9C894D66-CD77-FC4C-BC7B-C57EEA6B0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5" y="1279600"/>
            <a:ext cx="4629982" cy="4645677"/>
          </a:xfrm>
          <a:prstGeom prst="rect">
            <a:avLst/>
          </a:prstGeom>
        </p:spPr>
      </p:pic>
    </p:spTree>
    <p:extLst>
      <p:ext uri="{BB962C8B-B14F-4D97-AF65-F5344CB8AC3E}">
        <p14:creationId xmlns:p14="http://schemas.microsoft.com/office/powerpoint/2010/main" val="403133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918200" y="1281279"/>
            <a:ext cx="5886449" cy="4643999"/>
          </a:xfrm>
        </p:spPr>
        <p:txBody>
          <a:bodyPr lIns="0" tIns="0" rIns="0" bIns="0" anchor="t">
            <a:noAutofit/>
          </a:bodyPr>
          <a:lstStyle/>
          <a:p>
            <a:r>
              <a:rPr lang="en-GB" sz="1400" dirty="0">
                <a:solidFill>
                  <a:schemeClr val="tx1">
                    <a:lumMod val="85000"/>
                    <a:lumOff val="15000"/>
                  </a:schemeClr>
                </a:solidFill>
              </a:rPr>
              <a:t>This simple Ranking of Players per Metric dashboard shows the key metrics per player position.</a:t>
            </a:r>
          </a:p>
          <a:p>
            <a:endParaRPr lang="en-GB" sz="1400" dirty="0">
              <a:solidFill>
                <a:schemeClr val="tx1">
                  <a:lumMod val="85000"/>
                  <a:lumOff val="15000"/>
                </a:schemeClr>
              </a:solidFill>
            </a:endParaRPr>
          </a:p>
          <a:p>
            <a:r>
              <a:rPr lang="en-GB" sz="1400" dirty="0">
                <a:solidFill>
                  <a:schemeClr val="tx1">
                    <a:lumMod val="85000"/>
                    <a:lumOff val="15000"/>
                  </a:schemeClr>
                </a:solidFill>
              </a:rPr>
              <a:t>In this example for full-backs, the dashboard shows the ranking of the players for the Championship 2019/20 season as per twelve, selected metrics, deemed to be of most importance for that position. These metrics include: Tackles per 90, Interceptions per 90, Recoveries per 90, Deep Progressions per 90, Blocks per 90, Carries per 90, Passes in Open Play Success %, Dribbles Success %, Launches Success %, Aerial Duels Success %, Ground Duels Success %, Crosses Open Play Success %.</a:t>
            </a:r>
          </a:p>
          <a:p>
            <a:endParaRPr lang="en-GB" sz="1400" dirty="0">
              <a:solidFill>
                <a:schemeClr val="tx1">
                  <a:lumMod val="85000"/>
                  <a:lumOff val="15000"/>
                </a:schemeClr>
              </a:solidFill>
            </a:endParaRPr>
          </a:p>
          <a:p>
            <a:r>
              <a:rPr lang="en-GB" sz="1400" dirty="0">
                <a:solidFill>
                  <a:schemeClr val="tx1">
                    <a:lumMod val="85000"/>
                    <a:lumOff val="15000"/>
                  </a:schemeClr>
                </a:solidFill>
              </a:rPr>
              <a:t>In real world scouting, these metrics would be agreed upon between the the coaches and manager, and put into action by the data analysts, to ensure that players are asses for the right playing style.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Further breakdown of the selected metrics per position to rank players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4: Ranking of Players by Metrics per Position </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p>
        </p:txBody>
      </p:sp>
      <p:pic>
        <p:nvPicPr>
          <p:cNvPr id="9" name="Picture 8">
            <a:extLst>
              <a:ext uri="{FF2B5EF4-FFF2-40B4-BE49-F238E27FC236}">
                <a16:creationId xmlns:a16="http://schemas.microsoft.com/office/drawing/2014/main" id="{395B9FE4-D51A-FB44-AD43-613360F32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3" y="1280904"/>
            <a:ext cx="5191290" cy="4644374"/>
          </a:xfrm>
          <a:prstGeom prst="rect">
            <a:avLst/>
          </a:prstGeom>
        </p:spPr>
      </p:pic>
    </p:spTree>
    <p:extLst>
      <p:ext uri="{BB962C8B-B14F-4D97-AF65-F5344CB8AC3E}">
        <p14:creationId xmlns:p14="http://schemas.microsoft.com/office/powerpoint/2010/main" val="137146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816600" y="1281279"/>
            <a:ext cx="6146801" cy="4643999"/>
          </a:xfrm>
        </p:spPr>
        <p:txBody>
          <a:bodyPr lIns="0" tIns="0" rIns="0" bIns="0" anchor="t">
            <a:noAutofit/>
          </a:bodyPr>
          <a:lstStyle/>
          <a:p>
            <a:r>
              <a:rPr lang="en-GB" sz="1100" dirty="0">
                <a:solidFill>
                  <a:schemeClr val="tx1">
                    <a:lumMod val="85000"/>
                    <a:lumOff val="15000"/>
                  </a:schemeClr>
                </a:solidFill>
              </a:rPr>
              <a:t>Interactive player recruitment dashboard created by fuzzy matching two independent datasets - player performance data from </a:t>
            </a:r>
            <a:r>
              <a:rPr lang="en-GB" sz="1100" dirty="0">
                <a:solidFill>
                  <a:schemeClr val="tx1">
                    <a:lumMod val="85000"/>
                    <a:lumOff val="15000"/>
                  </a:schemeClr>
                </a:solidFill>
                <a:hlinkClick r:id="rId3">
                  <a:extLst>
                    <a:ext uri="{A12FA001-AC4F-418D-AE19-62706E023703}">
                      <ahyp:hlinkClr xmlns:ahyp="http://schemas.microsoft.com/office/drawing/2018/hyperlinkcolor" val="tx"/>
                    </a:ext>
                  </a:extLst>
                </a:hlinkClick>
              </a:rPr>
              <a:t>21st Club</a:t>
            </a:r>
            <a:r>
              <a:rPr lang="en-GB" sz="1100" dirty="0">
                <a:solidFill>
                  <a:schemeClr val="tx1">
                    <a:lumMod val="85000"/>
                    <a:lumOff val="15000"/>
                  </a:schemeClr>
                </a:solidFill>
              </a:rPr>
              <a:t> and player valuation data from </a:t>
            </a:r>
            <a:r>
              <a:rPr lang="en-GB" sz="1100" dirty="0">
                <a:solidFill>
                  <a:schemeClr val="tx1">
                    <a:lumMod val="85000"/>
                    <a:lumOff val="15000"/>
                  </a:schemeClr>
                </a:solidFill>
                <a:hlinkClick r:id="rId4">
                  <a:extLst>
                    <a:ext uri="{A12FA001-AC4F-418D-AE19-62706E023703}">
                      <ahyp:hlinkClr xmlns:ahyp="http://schemas.microsoft.com/office/drawing/2018/hyperlinkcolor" val="tx"/>
                    </a:ext>
                  </a:extLst>
                </a:hlinkClick>
              </a:rPr>
              <a:t>TransferMarkt</a:t>
            </a:r>
            <a:r>
              <a:rPr lang="en-GB" sz="1100" dirty="0">
                <a:solidFill>
                  <a:schemeClr val="tx1">
                    <a:lumMod val="85000"/>
                    <a:lumOff val="15000"/>
                  </a:schemeClr>
                </a:solidFill>
              </a:rPr>
              <a:t>. </a:t>
            </a:r>
          </a:p>
          <a:p>
            <a:endParaRPr lang="en-GB" sz="1100" dirty="0">
              <a:solidFill>
                <a:schemeClr val="tx1">
                  <a:lumMod val="85000"/>
                  <a:lumOff val="15000"/>
                </a:schemeClr>
              </a:solidFill>
            </a:endParaRPr>
          </a:p>
          <a:p>
            <a:r>
              <a:rPr lang="en-GB" sz="1100" dirty="0">
                <a:solidFill>
                  <a:schemeClr val="tx1">
                    <a:lumMod val="85000"/>
                    <a:lumOff val="15000"/>
                  </a:schemeClr>
                </a:solidFill>
              </a:rPr>
              <a:t>Data can be filtered by:</a:t>
            </a:r>
          </a:p>
          <a:p>
            <a:pPr lvl="1"/>
            <a:r>
              <a:rPr lang="en-GB" sz="1100" dirty="0">
                <a:solidFill>
                  <a:schemeClr val="tx1">
                    <a:lumMod val="85000"/>
                    <a:lumOff val="15000"/>
                  </a:schemeClr>
                </a:solidFill>
              </a:rPr>
              <a:t>Season;</a:t>
            </a:r>
          </a:p>
          <a:p>
            <a:pPr lvl="1"/>
            <a:r>
              <a:rPr lang="en-GB" sz="1100" dirty="0">
                <a:solidFill>
                  <a:schemeClr val="tx1">
                    <a:lumMod val="85000"/>
                    <a:lumOff val="15000"/>
                  </a:schemeClr>
                </a:solidFill>
              </a:rPr>
              <a:t>Competition;</a:t>
            </a:r>
          </a:p>
          <a:p>
            <a:pPr lvl="1"/>
            <a:r>
              <a:rPr lang="en-GB" sz="1100" dirty="0">
                <a:solidFill>
                  <a:schemeClr val="tx1">
                    <a:lumMod val="85000"/>
                    <a:lumOff val="15000"/>
                  </a:schemeClr>
                </a:solidFill>
              </a:rPr>
              <a:t>Estimated Player Value;</a:t>
            </a:r>
          </a:p>
          <a:p>
            <a:pPr lvl="1"/>
            <a:r>
              <a:rPr lang="en-GB" sz="1100" dirty="0">
                <a:solidFill>
                  <a:schemeClr val="tx1">
                    <a:lumMod val="85000"/>
                    <a:lumOff val="15000"/>
                  </a:schemeClr>
                </a:solidFill>
              </a:rPr>
              <a:t>Preferred Foot;</a:t>
            </a:r>
          </a:p>
          <a:p>
            <a:pPr lvl="1"/>
            <a:r>
              <a:rPr lang="en-GB" sz="1100" dirty="0">
                <a:solidFill>
                  <a:schemeClr val="tx1">
                    <a:lumMod val="85000"/>
                    <a:lumOff val="15000"/>
                  </a:schemeClr>
                </a:solidFill>
              </a:rPr>
              <a:t>Age;</a:t>
            </a:r>
          </a:p>
          <a:p>
            <a:pPr lvl="1"/>
            <a:r>
              <a:rPr lang="en-GB" sz="1100" dirty="0">
                <a:solidFill>
                  <a:schemeClr val="tx1">
                    <a:lumMod val="85000"/>
                    <a:lumOff val="15000"/>
                  </a:schemeClr>
                </a:solidFill>
              </a:rPr>
              <a:t>Minutes Played; and</a:t>
            </a:r>
          </a:p>
          <a:p>
            <a:pPr lvl="1"/>
            <a:r>
              <a:rPr lang="en-GB" sz="1100" dirty="0">
                <a:solidFill>
                  <a:schemeClr val="tx1">
                    <a:lumMod val="85000"/>
                    <a:lumOff val="15000"/>
                  </a:schemeClr>
                </a:solidFill>
              </a:rPr>
              <a:t>Goals Scored.</a:t>
            </a:r>
          </a:p>
          <a:p>
            <a:endParaRPr lang="en-GB" sz="1100" dirty="0">
              <a:solidFill>
                <a:schemeClr val="tx1">
                  <a:lumMod val="85000"/>
                  <a:lumOff val="15000"/>
                </a:schemeClr>
              </a:solidFill>
            </a:endParaRPr>
          </a:p>
          <a:p>
            <a:r>
              <a:rPr lang="en-GB" sz="1100" dirty="0">
                <a:solidFill>
                  <a:schemeClr val="tx1">
                    <a:lumMod val="85000"/>
                    <a:lumOff val="15000"/>
                  </a:schemeClr>
                </a:solidFill>
              </a:rPr>
              <a:t>The X and Y Axis are dynamic and can be changed to show difference attributes, such as:</a:t>
            </a:r>
          </a:p>
          <a:p>
            <a:pPr marL="527388" lvl="1" indent="-239395"/>
            <a:r>
              <a:rPr lang="en-GB" sz="1100" dirty="0">
                <a:solidFill>
                  <a:schemeClr val="tx1">
                    <a:lumMod val="85000"/>
                    <a:lumOff val="15000"/>
                  </a:schemeClr>
                </a:solidFill>
              </a:rPr>
              <a:t>Value;</a:t>
            </a:r>
          </a:p>
          <a:p>
            <a:pPr marL="527388" lvl="1" indent="-239395"/>
            <a:r>
              <a:rPr lang="en-GB" sz="1100" dirty="0">
                <a:solidFill>
                  <a:schemeClr val="tx1">
                    <a:lumMod val="85000"/>
                    <a:lumOff val="15000"/>
                  </a:schemeClr>
                </a:solidFill>
              </a:rPr>
              <a:t>Goals p90 and Assists p90; and</a:t>
            </a:r>
          </a:p>
          <a:p>
            <a:pPr marL="527388" lvl="1" indent="-239395"/>
            <a:r>
              <a:rPr lang="en-GB" sz="1100" dirty="0">
                <a:solidFill>
                  <a:schemeClr val="tx1">
                    <a:lumMod val="85000"/>
                    <a:lumOff val="15000"/>
                  </a:schemeClr>
                </a:solidFill>
              </a:rPr>
              <a:t>Derived metrics including Deep Progressions p90 ( as shown in this example).</a:t>
            </a:r>
          </a:p>
          <a:p>
            <a:pPr marL="527388" lvl="1" indent="-239395"/>
            <a:endParaRPr lang="en-GB" sz="1100" dirty="0">
              <a:solidFill>
                <a:schemeClr val="tx1">
                  <a:lumMod val="85000"/>
                  <a:lumOff val="15000"/>
                </a:schemeClr>
              </a:solidFill>
            </a:endParaRPr>
          </a:p>
          <a:p>
            <a:pPr marL="239395" indent="-239395"/>
            <a:r>
              <a:rPr lang="en-GB" sz="1100" dirty="0">
                <a:solidFill>
                  <a:schemeClr val="tx1">
                    <a:lumMod val="85000"/>
                    <a:lumOff val="15000"/>
                  </a:schemeClr>
                </a:solidFill>
              </a:rPr>
              <a:t>Metrics that could be used to improve the performance of this dashboard with additional data:</a:t>
            </a:r>
          </a:p>
          <a:p>
            <a:pPr marL="527388" lvl="1" indent="-239395"/>
            <a:r>
              <a:rPr lang="en-GB" sz="1100" dirty="0">
                <a:solidFill>
                  <a:schemeClr val="tx1">
                    <a:lumMod val="85000"/>
                    <a:lumOff val="15000"/>
                  </a:schemeClr>
                </a:solidFill>
              </a:rPr>
              <a:t>‘Potential Impact’ - derived metric based on professional opinion;</a:t>
            </a:r>
          </a:p>
          <a:p>
            <a:pPr marL="527388" lvl="1" indent="-239395"/>
            <a:r>
              <a:rPr lang="en-GB" sz="1100" dirty="0">
                <a:solidFill>
                  <a:schemeClr val="tx1">
                    <a:lumMod val="85000"/>
                    <a:lumOff val="15000"/>
                  </a:schemeClr>
                </a:solidFill>
              </a:rPr>
              <a:t>Contract expiry information;</a:t>
            </a:r>
          </a:p>
          <a:p>
            <a:pPr marL="527388" lvl="1" indent="-239395"/>
            <a:r>
              <a:rPr lang="en-GB" sz="1100" dirty="0">
                <a:solidFill>
                  <a:schemeClr val="tx1">
                    <a:lumMod val="85000"/>
                    <a:lumOff val="15000"/>
                  </a:schemeClr>
                </a:solidFill>
              </a:rPr>
              <a:t>International status;</a:t>
            </a:r>
          </a:p>
          <a:p>
            <a:pPr marL="527388" lvl="1" indent="-239395"/>
            <a:r>
              <a:rPr lang="en-GB" sz="1100" dirty="0">
                <a:solidFill>
                  <a:schemeClr val="tx1">
                    <a:lumMod val="85000"/>
                    <a:lumOff val="15000"/>
                  </a:schemeClr>
                </a:solidFill>
              </a:rPr>
              <a:t>Career league minutes;</a:t>
            </a:r>
          </a:p>
          <a:p>
            <a:pPr marL="527388" lvl="1" indent="-239395"/>
            <a:r>
              <a:rPr lang="en-GB" sz="1100" dirty="0">
                <a:solidFill>
                  <a:schemeClr val="tx1">
                    <a:lumMod val="85000"/>
                    <a:lumOff val="15000"/>
                  </a:schemeClr>
                </a:solidFill>
              </a:rPr>
              <a:t>Scout reports; and</a:t>
            </a:r>
          </a:p>
          <a:p>
            <a:pPr marL="527388" lvl="1" indent="-239395"/>
            <a:r>
              <a:rPr lang="en-GB" sz="1100" dirty="0">
                <a:solidFill>
                  <a:schemeClr val="tx1">
                    <a:lumMod val="85000"/>
                    <a:lumOff val="15000"/>
                  </a:schemeClr>
                </a:solidFill>
              </a:rPr>
              <a:t>Current/expected wages.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Comparison of real-world performance and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Tool 5: Dynamic Valuation/Value Dashboard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endParaRPr lang="en-GB" dirty="0">
              <a:solidFill>
                <a:schemeClr val="tx1">
                  <a:lumMod val="65000"/>
                  <a:lumOff val="35000"/>
                </a:schemeClr>
              </a:solidFill>
            </a:endParaRPr>
          </a:p>
        </p:txBody>
      </p:sp>
      <p:pic>
        <p:nvPicPr>
          <p:cNvPr id="21" name="Picture 20">
            <a:extLst>
              <a:ext uri="{FF2B5EF4-FFF2-40B4-BE49-F238E27FC236}">
                <a16:creationId xmlns:a16="http://schemas.microsoft.com/office/drawing/2014/main" id="{1B7C54D4-3927-A74A-AEC6-563E2B76C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50" y="1279651"/>
            <a:ext cx="5160692" cy="4647255"/>
          </a:xfrm>
          <a:prstGeom prst="rect">
            <a:avLst/>
          </a:prstGeom>
        </p:spPr>
      </p:pic>
      <p:sp>
        <p:nvSpPr>
          <p:cNvPr id="25" name="Oval 24">
            <a:extLst>
              <a:ext uri="{FF2B5EF4-FFF2-40B4-BE49-F238E27FC236}">
                <a16:creationId xmlns:a16="http://schemas.microsoft.com/office/drawing/2014/main" id="{B6E98830-BE01-7149-B36A-A38803F3264C}"/>
              </a:ext>
            </a:extLst>
          </p:cNvPr>
          <p:cNvSpPr/>
          <p:nvPr/>
        </p:nvSpPr>
        <p:spPr>
          <a:xfrm>
            <a:off x="4442363" y="2448508"/>
            <a:ext cx="459129" cy="283879"/>
          </a:xfrm>
          <a:prstGeom prst="ellipse">
            <a:avLst/>
          </a:prstGeom>
          <a:solidFill>
            <a:srgbClr val="FFFF0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181546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058626"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27/07/2000</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20</a:t>
            </a: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Reading</a:t>
            </a: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1.78m</a:t>
            </a: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 0 (0)</a:t>
            </a: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Left-Back</a:t>
            </a:r>
          </a:p>
          <a:p>
            <a:pPr lvl="1">
              <a:buFont typeface="Arial" panose="020B0604020202020204" pitchFamily="34" charset="0"/>
              <a:buChar char="•"/>
            </a:pPr>
            <a:r>
              <a:rPr lang="en-GB" sz="1800" b="1" dirty="0">
                <a:solidFill>
                  <a:schemeClr val="tx1">
                    <a:lumMod val="85000"/>
                    <a:lumOff val="15000"/>
                  </a:schemeClr>
                </a:solidFill>
              </a:rPr>
              <a:t>Total appearances for Derby County in all competitions: </a:t>
            </a:r>
            <a:r>
              <a:rPr lang="en-GB" sz="1800" dirty="0">
                <a:solidFill>
                  <a:schemeClr val="tx1">
                    <a:lumMod val="85000"/>
                    <a:lumOff val="15000"/>
                  </a:schemeClr>
                </a:solidFill>
              </a:rPr>
              <a:t>91</a:t>
            </a:r>
          </a:p>
          <a:p>
            <a:pPr lvl="1">
              <a:buFont typeface="Arial" panose="020B0604020202020204" pitchFamily="34" charset="0"/>
              <a:buChar char="•"/>
            </a:pPr>
            <a:r>
              <a:rPr lang="en-GB" sz="1800" b="1" dirty="0">
                <a:solidFill>
                  <a:schemeClr val="tx1">
                    <a:lumMod val="85000"/>
                    <a:lumOff val="15000"/>
                  </a:schemeClr>
                </a:solidFill>
              </a:rPr>
              <a:t>Goals for Derby: </a:t>
            </a:r>
            <a:r>
              <a:rPr lang="en-GB" sz="1800" dirty="0">
                <a:solidFill>
                  <a:schemeClr val="tx1">
                    <a:lumMod val="85000"/>
                    <a:lumOff val="15000"/>
                  </a:schemeClr>
                </a:solidFill>
              </a:rPr>
              <a:t>3</a:t>
            </a:r>
          </a:p>
          <a:p>
            <a:pPr lvl="1">
              <a:buFont typeface="Arial" panose="020B0604020202020204" pitchFamily="34" charset="0"/>
              <a:buChar char="•"/>
            </a:pPr>
            <a:r>
              <a:rPr lang="en-GB" sz="1800" b="1" dirty="0">
                <a:solidFill>
                  <a:schemeClr val="tx1">
                    <a:lumMod val="85000"/>
                    <a:lumOff val="15000"/>
                  </a:schemeClr>
                </a:solidFill>
              </a:rPr>
              <a:t>Assists for Derby: </a:t>
            </a:r>
            <a:r>
              <a:rPr lang="en-GB" sz="1800" dirty="0">
                <a:solidFill>
                  <a:schemeClr val="tx1">
                    <a:lumMod val="85000"/>
                    <a:lumOff val="15000"/>
                  </a:schemeClr>
                </a:solidFill>
              </a:rPr>
              <a:t>17</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£5.67mil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Jayden Bogle</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Derby's highly-rated full-back Jayden Bogle targeted by four Premier League  clubs for January move">
            <a:extLst>
              <a:ext uri="{FF2B5EF4-FFF2-40B4-BE49-F238E27FC236}">
                <a16:creationId xmlns:a16="http://schemas.microsoft.com/office/drawing/2014/main" id="{37568149-E41A-D341-8961-9F069EB869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54" t="-1" r="32490" b="-1"/>
          <a:stretch/>
        </p:blipFill>
        <p:spPr bwMode="auto">
          <a:xfrm>
            <a:off x="348342" y="1449918"/>
            <a:ext cx="2754085" cy="44753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38ADB83-17BA-104C-9A40-FE6AE1208201}"/>
              </a:ext>
            </a:extLst>
          </p:cNvPr>
          <p:cNvPicPr>
            <a:picLocks noChangeAspect="1"/>
          </p:cNvPicPr>
          <p:nvPr/>
        </p:nvPicPr>
        <p:blipFill rotWithShape="1">
          <a:blip r:embed="rId4">
            <a:extLst>
              <a:ext uri="{28A0092B-C50C-407E-A947-70E740481C1C}">
                <a14:useLocalDpi xmlns:a14="http://schemas.microsoft.com/office/drawing/2010/main" val="0"/>
              </a:ext>
            </a:extLst>
          </a:blip>
          <a:srcRect t="195"/>
          <a:stretch/>
        </p:blipFill>
        <p:spPr>
          <a:xfrm>
            <a:off x="7200061" y="1398494"/>
            <a:ext cx="4643596" cy="4526784"/>
          </a:xfrm>
          <a:prstGeom prst="rect">
            <a:avLst/>
          </a:prstGeom>
        </p:spPr>
      </p:pic>
    </p:spTree>
    <p:extLst>
      <p:ext uri="{BB962C8B-B14F-4D97-AF65-F5344CB8AC3E}">
        <p14:creationId xmlns:p14="http://schemas.microsoft.com/office/powerpoint/2010/main" val="86722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271796" y="1281279"/>
            <a:ext cx="6532853" cy="4643999"/>
          </a:xfrm>
        </p:spPr>
        <p:txBody>
          <a:bodyPr lIns="0" tIns="0" rIns="0" bIns="0" anchor="t">
            <a:noAutofit/>
          </a:bodyPr>
          <a:lstStyle/>
          <a:p>
            <a:r>
              <a:rPr lang="en-GB" sz="1150" dirty="0">
                <a:solidFill>
                  <a:schemeClr val="tx1">
                    <a:lumMod val="85000"/>
                    <a:lumOff val="15000"/>
                  </a:schemeClr>
                </a:solidFill>
              </a:rPr>
              <a:t>The Ranking of Players per Metric dashboard for full-backs shows the ranking of the players for the Championship 2019/20 season per twelve selected metrics, deemed to be of most importance. These metrics include: Tackles per 90, Interceptions per 90, Recoveries per 90, Deep Progressions per 90, Blocks per 90, Carries per 90, Passes in Open Play Success %, Dribbles Success %, Launches Success %, Aerial Duels Success %, Ground Duels Success %, Crosses Open Play Success %.</a:t>
            </a:r>
          </a:p>
          <a:p>
            <a:endParaRPr lang="en-GB" sz="1150" dirty="0">
              <a:solidFill>
                <a:schemeClr val="tx1">
                  <a:lumMod val="85000"/>
                  <a:lumOff val="15000"/>
                </a:schemeClr>
              </a:solidFill>
            </a:endParaRPr>
          </a:p>
          <a:p>
            <a:r>
              <a:rPr lang="en-GB" sz="1150" dirty="0">
                <a:solidFill>
                  <a:schemeClr val="tx1">
                    <a:lumMod val="85000"/>
                    <a:lumOff val="15000"/>
                  </a:schemeClr>
                </a:solidFill>
              </a:rPr>
              <a:t>This data has been filtered to show only full-backs, the 2019/20 season, and players that have played at least 10 matches (900 minutes).</a:t>
            </a:r>
          </a:p>
          <a:p>
            <a:endParaRPr lang="en-GB" sz="1150" dirty="0">
              <a:solidFill>
                <a:schemeClr val="tx1">
                  <a:lumMod val="85000"/>
                  <a:lumOff val="15000"/>
                </a:schemeClr>
              </a:solidFill>
            </a:endParaRPr>
          </a:p>
          <a:p>
            <a:r>
              <a:rPr lang="en-GB" sz="1150" dirty="0">
                <a:solidFill>
                  <a:schemeClr val="tx1">
                    <a:lumMod val="85000"/>
                    <a:lumOff val="15000"/>
                  </a:schemeClr>
                </a:solidFill>
              </a:rPr>
              <a:t>Bogle’s (highlighted in red) highest ranked metrics include: </a:t>
            </a:r>
          </a:p>
          <a:p>
            <a:pPr lvl="1"/>
            <a:r>
              <a:rPr lang="en-GB" sz="1150" dirty="0">
                <a:solidFill>
                  <a:schemeClr val="tx1">
                    <a:lumMod val="85000"/>
                    <a:lumOff val="15000"/>
                  </a:schemeClr>
                </a:solidFill>
              </a:rPr>
              <a:t>Carries p90 (10</a:t>
            </a:r>
            <a:r>
              <a:rPr lang="en-GB" sz="1150" baseline="30000" dirty="0">
                <a:solidFill>
                  <a:schemeClr val="tx1">
                    <a:lumMod val="85000"/>
                    <a:lumOff val="15000"/>
                  </a:schemeClr>
                </a:solidFill>
              </a:rPr>
              <a:t>th</a:t>
            </a:r>
            <a:r>
              <a:rPr lang="en-GB" sz="1150" dirty="0">
                <a:solidFill>
                  <a:schemeClr val="tx1">
                    <a:lumMod val="85000"/>
                    <a:lumOff val="15000"/>
                  </a:schemeClr>
                </a:solidFill>
              </a:rPr>
              <a:t> / 42.88),</a:t>
            </a:r>
          </a:p>
          <a:p>
            <a:pPr lvl="1"/>
            <a:r>
              <a:rPr lang="en-GB" sz="1150" dirty="0">
                <a:solidFill>
                  <a:schemeClr val="tx1">
                    <a:lumMod val="85000"/>
                    <a:lumOff val="15000"/>
                  </a:schemeClr>
                </a:solidFill>
              </a:rPr>
              <a:t>Deep Progressions p90 (10</a:t>
            </a:r>
            <a:r>
              <a:rPr lang="en-GB" sz="1150" baseline="30000" dirty="0">
                <a:solidFill>
                  <a:schemeClr val="tx1">
                    <a:lumMod val="85000"/>
                    <a:lumOff val="15000"/>
                  </a:schemeClr>
                </a:solidFill>
              </a:rPr>
              <a:t>th</a:t>
            </a:r>
            <a:r>
              <a:rPr lang="en-GB" sz="1150" dirty="0">
                <a:solidFill>
                  <a:schemeClr val="tx1">
                    <a:lumMod val="85000"/>
                    <a:lumOff val="15000"/>
                  </a:schemeClr>
                </a:solidFill>
              </a:rPr>
              <a:t> / 30.7)</a:t>
            </a:r>
          </a:p>
          <a:p>
            <a:pPr lvl="1"/>
            <a:r>
              <a:rPr lang="en-GB" sz="1150" dirty="0">
                <a:solidFill>
                  <a:schemeClr val="tx1">
                    <a:lumMod val="85000"/>
                    <a:lumOff val="15000"/>
                  </a:schemeClr>
                </a:solidFill>
              </a:rPr>
              <a:t>Interceptions (18</a:t>
            </a:r>
            <a:r>
              <a:rPr lang="en-GB" sz="1150" baseline="30000" dirty="0">
                <a:solidFill>
                  <a:schemeClr val="tx1">
                    <a:lumMod val="85000"/>
                    <a:lumOff val="15000"/>
                  </a:schemeClr>
                </a:solidFill>
              </a:rPr>
              <a:t>th</a:t>
            </a:r>
            <a:r>
              <a:rPr lang="en-GB" sz="1150" dirty="0">
                <a:solidFill>
                  <a:schemeClr val="tx1">
                    <a:lumMod val="85000"/>
                    <a:lumOff val="15000"/>
                  </a:schemeClr>
                </a:solidFill>
              </a:rPr>
              <a:t> / 1.04)</a:t>
            </a:r>
          </a:p>
          <a:p>
            <a:pPr lvl="1"/>
            <a:r>
              <a:rPr lang="en-GB" sz="1150" dirty="0">
                <a:solidFill>
                  <a:schemeClr val="tx1">
                    <a:lumMod val="85000"/>
                    <a:lumOff val="15000"/>
                  </a:schemeClr>
                </a:solidFill>
              </a:rPr>
              <a:t>Dribbles Success % (25</a:t>
            </a:r>
            <a:r>
              <a:rPr lang="en-GB" sz="1150" baseline="30000" dirty="0">
                <a:solidFill>
                  <a:schemeClr val="tx1">
                    <a:lumMod val="85000"/>
                    <a:lumOff val="15000"/>
                  </a:schemeClr>
                </a:solidFill>
              </a:rPr>
              <a:t>th</a:t>
            </a:r>
            <a:r>
              <a:rPr lang="en-GB" sz="1150" dirty="0">
                <a:solidFill>
                  <a:schemeClr val="tx1">
                    <a:lumMod val="85000"/>
                    <a:lumOff val="15000"/>
                  </a:schemeClr>
                </a:solidFill>
              </a:rPr>
              <a:t> / 53.7%)</a:t>
            </a:r>
          </a:p>
          <a:p>
            <a:pPr lvl="1"/>
            <a:r>
              <a:rPr lang="en-GB" sz="1150" dirty="0">
                <a:solidFill>
                  <a:schemeClr val="tx1">
                    <a:lumMod val="85000"/>
                    <a:lumOff val="15000"/>
                  </a:schemeClr>
                </a:solidFill>
              </a:rPr>
              <a:t>Recoveries p90 (27</a:t>
            </a:r>
            <a:r>
              <a:rPr lang="en-GB" sz="1150" baseline="30000" dirty="0">
                <a:solidFill>
                  <a:schemeClr val="tx1">
                    <a:lumMod val="85000"/>
                    <a:lumOff val="15000"/>
                  </a:schemeClr>
                </a:solidFill>
              </a:rPr>
              <a:t>th</a:t>
            </a:r>
            <a:r>
              <a:rPr lang="en-GB" sz="1150" dirty="0">
                <a:solidFill>
                  <a:schemeClr val="tx1">
                    <a:lumMod val="85000"/>
                    <a:lumOff val="15000"/>
                  </a:schemeClr>
                </a:solidFill>
              </a:rPr>
              <a:t> / 8.92)</a:t>
            </a:r>
          </a:p>
          <a:p>
            <a:pPr lvl="1"/>
            <a:endParaRPr lang="en-GB" sz="1150" dirty="0">
              <a:solidFill>
                <a:schemeClr val="tx1">
                  <a:lumMod val="85000"/>
                  <a:lumOff val="15000"/>
                </a:schemeClr>
              </a:solidFill>
            </a:endParaRPr>
          </a:p>
          <a:p>
            <a:r>
              <a:rPr lang="en-GB" sz="1150" dirty="0">
                <a:solidFill>
                  <a:schemeClr val="tx1">
                    <a:lumMod val="85000"/>
                    <a:lumOff val="15000"/>
                  </a:schemeClr>
                </a:solidFill>
              </a:rPr>
              <a:t>This data suggests that the strongest aspects of Bogle’s game the attacking-aspect of being a full-back. He contributes significantly to the attack, ranking 10</a:t>
            </a:r>
            <a:r>
              <a:rPr lang="en-GB" sz="1150" baseline="30000" dirty="0">
                <a:solidFill>
                  <a:schemeClr val="tx1">
                    <a:lumMod val="85000"/>
                    <a:lumOff val="15000"/>
                  </a:schemeClr>
                </a:solidFill>
              </a:rPr>
              <a:t>th</a:t>
            </a:r>
            <a:r>
              <a:rPr lang="en-GB" sz="1150" dirty="0">
                <a:solidFill>
                  <a:schemeClr val="tx1">
                    <a:lumMod val="85000"/>
                    <a:lumOff val="15000"/>
                  </a:schemeClr>
                </a:solidFill>
              </a:rPr>
              <a:t> for Deep Progressions and Carries p90, and ranks less for defensive metrics such as Tackles p90, and Aerial and Ground Duel Success %. These maybe due to Derby’s playing style and actions calibrated per possession may be more appropriate.</a:t>
            </a:r>
          </a:p>
          <a:p>
            <a:endParaRPr lang="en-GB" sz="1150" dirty="0">
              <a:solidFill>
                <a:schemeClr val="tx1">
                  <a:lumMod val="85000"/>
                  <a:lumOff val="15000"/>
                </a:schemeClr>
              </a:solidFill>
            </a:endParaRPr>
          </a:p>
          <a:p>
            <a:r>
              <a:rPr lang="en-GB" sz="1150" dirty="0">
                <a:solidFill>
                  <a:schemeClr val="tx1">
                    <a:lumMod val="85000"/>
                    <a:lumOff val="15000"/>
                  </a:schemeClr>
                </a:solidFill>
              </a:rPr>
              <a:t>As mentioned with the Full-Backs Dashboard, in real world scouting, these metrics would be agreed between the data analysts, the coaches, and the manager, to ensure that players are asses for the right playing style.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Comparison of Wingers in the Championship</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Full-Back Metric Ranking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endParaRPr lang="en-GB" dirty="0">
              <a:solidFill>
                <a:schemeClr val="tx1">
                  <a:lumMod val="65000"/>
                  <a:lumOff val="35000"/>
                </a:schemeClr>
              </a:solidFill>
            </a:endParaRPr>
          </a:p>
        </p:txBody>
      </p:sp>
      <p:pic>
        <p:nvPicPr>
          <p:cNvPr id="13" name="Picture 12">
            <a:extLst>
              <a:ext uri="{FF2B5EF4-FFF2-40B4-BE49-F238E27FC236}">
                <a16:creationId xmlns:a16="http://schemas.microsoft.com/office/drawing/2014/main" id="{353A6274-4B33-D249-AA90-C4312CEAD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1261335"/>
            <a:ext cx="4193552" cy="4644000"/>
          </a:xfrm>
          <a:prstGeom prst="rect">
            <a:avLst/>
          </a:prstGeom>
        </p:spPr>
      </p:pic>
    </p:spTree>
    <p:extLst>
      <p:ext uri="{BB962C8B-B14F-4D97-AF65-F5344CB8AC3E}">
        <p14:creationId xmlns:p14="http://schemas.microsoft.com/office/powerpoint/2010/main" val="1246244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699656" y="1449918"/>
            <a:ext cx="4682046" cy="438767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13/01/1994</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26</a:t>
            </a: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Wrexham</a:t>
            </a: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1.75m</a:t>
            </a: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Welsh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20 (3)</a:t>
            </a: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Left Winger</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Second Striker, Right Winger</a:t>
            </a:r>
          </a:p>
          <a:p>
            <a:pPr lvl="1">
              <a:buFont typeface="Arial" panose="020B0604020202020204" pitchFamily="34" charset="0"/>
              <a:buChar char="•"/>
            </a:pPr>
            <a:r>
              <a:rPr lang="en-GB" sz="1800" b="1" dirty="0">
                <a:solidFill>
                  <a:schemeClr val="tx1">
                    <a:lumMod val="85000"/>
                    <a:lumOff val="15000"/>
                  </a:schemeClr>
                </a:solidFill>
              </a:rPr>
              <a:t>Total appearances for Derby County in all competitions: </a:t>
            </a:r>
            <a:r>
              <a:rPr lang="en-GB" sz="1800" dirty="0">
                <a:solidFill>
                  <a:schemeClr val="tx1">
                    <a:lumMod val="85000"/>
                    <a:lumOff val="15000"/>
                  </a:schemeClr>
                </a:solidFill>
              </a:rPr>
              <a:t>124</a:t>
            </a:r>
          </a:p>
          <a:p>
            <a:pPr lvl="1">
              <a:buFont typeface="Arial" panose="020B0604020202020204" pitchFamily="34" charset="0"/>
              <a:buChar char="•"/>
            </a:pPr>
            <a:r>
              <a:rPr lang="en-GB" sz="1800" b="1" dirty="0">
                <a:solidFill>
                  <a:schemeClr val="tx1">
                    <a:lumMod val="85000"/>
                    <a:lumOff val="15000"/>
                  </a:schemeClr>
                </a:solidFill>
              </a:rPr>
              <a:t>Goals for Derby: </a:t>
            </a:r>
            <a:r>
              <a:rPr lang="en-GB" sz="1800" dirty="0">
                <a:solidFill>
                  <a:schemeClr val="tx1">
                    <a:lumMod val="85000"/>
                    <a:lumOff val="15000"/>
                  </a:schemeClr>
                </a:solidFill>
              </a:rPr>
              <a:t>23</a:t>
            </a:r>
          </a:p>
          <a:p>
            <a:pPr lvl="1">
              <a:buFont typeface="Arial" panose="020B0604020202020204" pitchFamily="34" charset="0"/>
              <a:buChar char="•"/>
            </a:pPr>
            <a:r>
              <a:rPr lang="en-GB" sz="1800" b="1" dirty="0">
                <a:solidFill>
                  <a:schemeClr val="tx1">
                    <a:lumMod val="85000"/>
                    <a:lumOff val="15000"/>
                  </a:schemeClr>
                </a:solidFill>
              </a:rPr>
              <a:t>Assists for Derby: </a:t>
            </a:r>
            <a:r>
              <a:rPr lang="en-GB" sz="1800" dirty="0">
                <a:solidFill>
                  <a:schemeClr val="tx1">
                    <a:lumMod val="85000"/>
                    <a:lumOff val="15000"/>
                  </a:schemeClr>
                </a:solidFill>
              </a:rPr>
              <a:t>18</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£4.32mil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Tom Lawrence</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028" name="Picture 4" descr="Derby fine shamed Tom Lawrence and Mason Bennett six weeks' wages after  drink-driving charge">
            <a:extLst>
              <a:ext uri="{FF2B5EF4-FFF2-40B4-BE49-F238E27FC236}">
                <a16:creationId xmlns:a16="http://schemas.microsoft.com/office/drawing/2014/main" id="{44C26F22-B21C-2042-884A-ACB683AA6E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21" r="16000" b="3042"/>
          <a:stretch/>
        </p:blipFill>
        <p:spPr bwMode="auto">
          <a:xfrm>
            <a:off x="348342" y="1449917"/>
            <a:ext cx="2238961" cy="43876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FE561EE-1A20-544B-8FBE-991231DC8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6792" y="1452645"/>
            <a:ext cx="4506866" cy="4384941"/>
          </a:xfrm>
          <a:prstGeom prst="rect">
            <a:avLst/>
          </a:prstGeom>
        </p:spPr>
      </p:pic>
    </p:spTree>
    <p:extLst>
      <p:ext uri="{BB962C8B-B14F-4D97-AF65-F5344CB8AC3E}">
        <p14:creationId xmlns:p14="http://schemas.microsoft.com/office/powerpoint/2010/main" val="78664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271796" y="1281279"/>
            <a:ext cx="6532853" cy="4643999"/>
          </a:xfrm>
        </p:spPr>
        <p:txBody>
          <a:bodyPr lIns="0" tIns="0" rIns="0" bIns="0" anchor="t">
            <a:noAutofit/>
          </a:bodyPr>
          <a:lstStyle/>
          <a:p>
            <a:r>
              <a:rPr lang="en-GB" sz="1120" dirty="0">
                <a:solidFill>
                  <a:schemeClr val="tx1">
                    <a:lumMod val="85000"/>
                    <a:lumOff val="15000"/>
                  </a:schemeClr>
                </a:solidFill>
              </a:rPr>
              <a:t>The Ranking of Players per Metric dashboard for wingers shows the ranking of the players for the Championship 2019/20 season per the twelve selected metrics, deemed to be of most importance. These metrics include: Shots per Goal, Goals per 90, Shots per 90, Assists per 90, Interceptions per 90, Carry Distance per 90, Carries into the Box per 90, Dribbles Success %, Crosses in Open Play Success %, Passes in Open Play Success % and Passes into the Box in Open Play Success %</a:t>
            </a:r>
          </a:p>
          <a:p>
            <a:endParaRPr lang="en-GB" sz="1120" dirty="0">
              <a:solidFill>
                <a:schemeClr val="tx1">
                  <a:lumMod val="85000"/>
                  <a:lumOff val="15000"/>
                </a:schemeClr>
              </a:solidFill>
            </a:endParaRPr>
          </a:p>
          <a:p>
            <a:r>
              <a:rPr lang="en-GB" sz="1120" dirty="0">
                <a:solidFill>
                  <a:schemeClr val="tx1">
                    <a:lumMod val="85000"/>
                    <a:lumOff val="15000"/>
                  </a:schemeClr>
                </a:solidFill>
              </a:rPr>
              <a:t>This data has been filtered to show only wingers, the most recent 2019/20 season, and players that have played at least 10 matches (900 minutes).</a:t>
            </a:r>
          </a:p>
          <a:p>
            <a:endParaRPr lang="en-GB" sz="1120" dirty="0">
              <a:solidFill>
                <a:schemeClr val="tx1">
                  <a:lumMod val="85000"/>
                  <a:lumOff val="15000"/>
                </a:schemeClr>
              </a:solidFill>
            </a:endParaRPr>
          </a:p>
          <a:p>
            <a:r>
              <a:rPr lang="en-GB" sz="1120" dirty="0">
                <a:solidFill>
                  <a:schemeClr val="tx1">
                    <a:lumMod val="85000"/>
                    <a:lumOff val="15000"/>
                  </a:schemeClr>
                </a:solidFill>
              </a:rPr>
              <a:t>Lawrence’s (highlighted in red) highest ranked metrics include: </a:t>
            </a:r>
          </a:p>
          <a:p>
            <a:pPr lvl="1"/>
            <a:r>
              <a:rPr lang="en-GB" sz="1120" dirty="0">
                <a:solidFill>
                  <a:schemeClr val="tx1">
                    <a:lumMod val="85000"/>
                    <a:lumOff val="15000"/>
                  </a:schemeClr>
                </a:solidFill>
              </a:rPr>
              <a:t>Interceptions p90 (3</a:t>
            </a:r>
            <a:r>
              <a:rPr lang="en-GB" sz="1120" baseline="30000" dirty="0">
                <a:solidFill>
                  <a:schemeClr val="tx1">
                    <a:lumMod val="85000"/>
                    <a:lumOff val="15000"/>
                  </a:schemeClr>
                </a:solidFill>
              </a:rPr>
              <a:t>rd</a:t>
            </a:r>
            <a:r>
              <a:rPr lang="en-GB" sz="1120" dirty="0">
                <a:solidFill>
                  <a:schemeClr val="tx1">
                    <a:lumMod val="85000"/>
                    <a:lumOff val="15000"/>
                  </a:schemeClr>
                </a:solidFill>
              </a:rPr>
              <a:t> / 0.71);</a:t>
            </a:r>
          </a:p>
          <a:p>
            <a:pPr lvl="1"/>
            <a:r>
              <a:rPr lang="en-GB" sz="1120" dirty="0">
                <a:solidFill>
                  <a:schemeClr val="tx1">
                    <a:lumMod val="85000"/>
                    <a:lumOff val="15000"/>
                  </a:schemeClr>
                </a:solidFill>
              </a:rPr>
              <a:t>Goals p90 (13</a:t>
            </a:r>
            <a:r>
              <a:rPr lang="en-GB" sz="1120" baseline="30000" dirty="0">
                <a:solidFill>
                  <a:schemeClr val="tx1">
                    <a:lumMod val="85000"/>
                    <a:lumOff val="15000"/>
                  </a:schemeClr>
                </a:solidFill>
              </a:rPr>
              <a:t>th</a:t>
            </a:r>
            <a:r>
              <a:rPr lang="en-GB" sz="1120" dirty="0">
                <a:solidFill>
                  <a:schemeClr val="tx1">
                    <a:lumMod val="85000"/>
                    <a:lumOff val="15000"/>
                  </a:schemeClr>
                </a:solidFill>
              </a:rPr>
              <a:t> / 0.252);</a:t>
            </a:r>
          </a:p>
          <a:p>
            <a:pPr lvl="1"/>
            <a:r>
              <a:rPr lang="en-GB" sz="1120" dirty="0">
                <a:solidFill>
                  <a:schemeClr val="tx1">
                    <a:lumMod val="85000"/>
                    <a:lumOff val="15000"/>
                  </a:schemeClr>
                </a:solidFill>
              </a:rPr>
              <a:t>Shots p90 (13</a:t>
            </a:r>
            <a:r>
              <a:rPr lang="en-GB" sz="1120" baseline="30000" dirty="0">
                <a:solidFill>
                  <a:schemeClr val="tx1">
                    <a:lumMod val="85000"/>
                    <a:lumOff val="15000"/>
                  </a:schemeClr>
                </a:solidFill>
              </a:rPr>
              <a:t>th</a:t>
            </a:r>
            <a:r>
              <a:rPr lang="en-GB" sz="1120" dirty="0">
                <a:solidFill>
                  <a:schemeClr val="tx1">
                    <a:lumMod val="85000"/>
                    <a:lumOff val="15000"/>
                  </a:schemeClr>
                </a:solidFill>
              </a:rPr>
              <a:t> / 2.226);</a:t>
            </a:r>
          </a:p>
          <a:p>
            <a:pPr lvl="1"/>
            <a:r>
              <a:rPr lang="en-GB" sz="1120" dirty="0">
                <a:solidFill>
                  <a:schemeClr val="tx1">
                    <a:lumMod val="85000"/>
                    <a:lumOff val="15000"/>
                  </a:schemeClr>
                </a:solidFill>
              </a:rPr>
              <a:t>Carry Distance p90 (17</a:t>
            </a:r>
            <a:r>
              <a:rPr lang="en-GB" sz="1120" baseline="30000" dirty="0">
                <a:solidFill>
                  <a:schemeClr val="tx1">
                    <a:lumMod val="85000"/>
                    <a:lumOff val="15000"/>
                  </a:schemeClr>
                </a:solidFill>
              </a:rPr>
              <a:t>th</a:t>
            </a:r>
            <a:r>
              <a:rPr lang="en-GB" sz="1120" dirty="0">
                <a:solidFill>
                  <a:schemeClr val="tx1">
                    <a:lumMod val="85000"/>
                    <a:lumOff val="15000"/>
                  </a:schemeClr>
                </a:solidFill>
              </a:rPr>
              <a:t> / 197.8m);</a:t>
            </a:r>
          </a:p>
          <a:p>
            <a:pPr lvl="1"/>
            <a:r>
              <a:rPr lang="en-GB" sz="1120" dirty="0">
                <a:solidFill>
                  <a:schemeClr val="tx1">
                    <a:lumMod val="85000"/>
                    <a:lumOff val="15000"/>
                  </a:schemeClr>
                </a:solidFill>
              </a:rPr>
              <a:t>Crosses OP Success % (18</a:t>
            </a:r>
            <a:r>
              <a:rPr lang="en-GB" sz="1120" baseline="30000" dirty="0">
                <a:solidFill>
                  <a:schemeClr val="tx1">
                    <a:lumMod val="85000"/>
                    <a:lumOff val="15000"/>
                  </a:schemeClr>
                </a:solidFill>
              </a:rPr>
              <a:t>th</a:t>
            </a:r>
            <a:r>
              <a:rPr lang="en-GB" sz="1120" dirty="0">
                <a:solidFill>
                  <a:schemeClr val="tx1">
                    <a:lumMod val="85000"/>
                    <a:lumOff val="15000"/>
                  </a:schemeClr>
                </a:solidFill>
              </a:rPr>
              <a:t> / 22.9%); and</a:t>
            </a:r>
          </a:p>
          <a:p>
            <a:pPr lvl="1"/>
            <a:r>
              <a:rPr lang="en-GB" sz="1120" dirty="0">
                <a:solidFill>
                  <a:schemeClr val="tx1">
                    <a:lumMod val="85000"/>
                    <a:lumOff val="15000"/>
                  </a:schemeClr>
                </a:solidFill>
              </a:rPr>
              <a:t>Passes OP Success % (18</a:t>
            </a:r>
            <a:r>
              <a:rPr lang="en-GB" sz="1120" baseline="30000" dirty="0">
                <a:solidFill>
                  <a:schemeClr val="tx1">
                    <a:lumMod val="85000"/>
                    <a:lumOff val="15000"/>
                  </a:schemeClr>
                </a:solidFill>
              </a:rPr>
              <a:t>th</a:t>
            </a:r>
            <a:r>
              <a:rPr lang="en-GB" sz="1120" dirty="0">
                <a:solidFill>
                  <a:schemeClr val="tx1">
                    <a:lumMod val="85000"/>
                    <a:lumOff val="15000"/>
                  </a:schemeClr>
                </a:solidFill>
              </a:rPr>
              <a:t> / 11.8%).</a:t>
            </a:r>
          </a:p>
          <a:p>
            <a:pPr lvl="1"/>
            <a:endParaRPr lang="en-GB" sz="1120" dirty="0">
              <a:solidFill>
                <a:schemeClr val="tx1">
                  <a:lumMod val="85000"/>
                  <a:lumOff val="15000"/>
                </a:schemeClr>
              </a:solidFill>
            </a:endParaRPr>
          </a:p>
          <a:p>
            <a:r>
              <a:rPr lang="en-GB" sz="1120" dirty="0">
                <a:solidFill>
                  <a:schemeClr val="tx1">
                    <a:lumMod val="85000"/>
                    <a:lumOff val="15000"/>
                  </a:schemeClr>
                </a:solidFill>
              </a:rPr>
              <a:t>This data suggests that Lawrence takes quite a lot of shots but does have quite good output. He also contributes a lot to the team and may likely also be a strong initiator of the press with his rating of 3</a:t>
            </a:r>
            <a:r>
              <a:rPr lang="en-GB" sz="1120" baseline="30000" dirty="0">
                <a:solidFill>
                  <a:schemeClr val="tx1">
                    <a:lumMod val="85000"/>
                    <a:lumOff val="15000"/>
                  </a:schemeClr>
                </a:solidFill>
              </a:rPr>
              <a:t>rd</a:t>
            </a:r>
            <a:r>
              <a:rPr lang="en-GB" sz="1120" dirty="0">
                <a:solidFill>
                  <a:schemeClr val="tx1">
                    <a:lumMod val="85000"/>
                    <a:lumOff val="15000"/>
                  </a:schemeClr>
                </a:solidFill>
              </a:rPr>
              <a:t> for interceptions. He is also </a:t>
            </a:r>
            <a:r>
              <a:rPr lang="en-GB" sz="1120" dirty="0" err="1">
                <a:solidFill>
                  <a:schemeClr val="tx1">
                    <a:lumMod val="85000"/>
                    <a:lumOff val="15000"/>
                  </a:schemeClr>
                </a:solidFill>
              </a:rPr>
              <a:t>mostprobably</a:t>
            </a:r>
            <a:r>
              <a:rPr lang="en-GB" sz="1120" dirty="0">
                <a:solidFill>
                  <a:schemeClr val="tx1">
                    <a:lumMod val="85000"/>
                    <a:lumOff val="15000"/>
                  </a:schemeClr>
                </a:solidFill>
              </a:rPr>
              <a:t> Derby’s best outlet when on the attack, carrying the ball and having good passing and crossing accuracy.</a:t>
            </a:r>
          </a:p>
          <a:p>
            <a:endParaRPr lang="en-GB" sz="1120" dirty="0">
              <a:solidFill>
                <a:schemeClr val="tx1">
                  <a:lumMod val="85000"/>
                  <a:lumOff val="15000"/>
                </a:schemeClr>
              </a:solidFill>
            </a:endParaRPr>
          </a:p>
          <a:p>
            <a:r>
              <a:rPr lang="en-GB" sz="1120" dirty="0">
                <a:solidFill>
                  <a:schemeClr val="tx1">
                    <a:lumMod val="85000"/>
                    <a:lumOff val="15000"/>
                  </a:schemeClr>
                </a:solidFill>
              </a:rPr>
              <a:t>As mentioned with the Full-Backs Dashboard, in real world scouting, these metrics would be agreed between the coaches and the manager, and acted upon by the data analysts, not the other way round.</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Comparison of Wingers in the Championship</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Winger Metric Ranking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Team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a:t>
            </a:r>
            <a:endParaRPr lang="en-GB" dirty="0">
              <a:solidFill>
                <a:schemeClr val="tx1">
                  <a:lumMod val="65000"/>
                  <a:lumOff val="35000"/>
                </a:schemeClr>
              </a:solidFill>
            </a:endParaRPr>
          </a:p>
        </p:txBody>
      </p:sp>
      <p:pic>
        <p:nvPicPr>
          <p:cNvPr id="10" name="Picture 9">
            <a:extLst>
              <a:ext uri="{FF2B5EF4-FFF2-40B4-BE49-F238E27FC236}">
                <a16:creationId xmlns:a16="http://schemas.microsoft.com/office/drawing/2014/main" id="{6E7CBC31-7D91-1542-B42C-C968643670B3}"/>
              </a:ext>
            </a:extLst>
          </p:cNvPr>
          <p:cNvPicPr>
            <a:picLocks noChangeAspect="1"/>
          </p:cNvPicPr>
          <p:nvPr/>
        </p:nvPicPr>
        <p:blipFill rotWithShape="1">
          <a:blip r:embed="rId3">
            <a:extLst>
              <a:ext uri="{28A0092B-C50C-407E-A947-70E740481C1C}">
                <a14:useLocalDpi xmlns:a14="http://schemas.microsoft.com/office/drawing/2010/main" val="0"/>
              </a:ext>
            </a:extLst>
          </a:blip>
          <a:srcRect l="-1" t="503" r="467"/>
          <a:stretch/>
        </p:blipFill>
        <p:spPr>
          <a:xfrm>
            <a:off x="379838" y="1281278"/>
            <a:ext cx="4668023" cy="4643999"/>
          </a:xfrm>
          <a:prstGeom prst="rect">
            <a:avLst/>
          </a:prstGeom>
        </p:spPr>
      </p:pic>
    </p:spTree>
    <p:extLst>
      <p:ext uri="{BB962C8B-B14F-4D97-AF65-F5344CB8AC3E}">
        <p14:creationId xmlns:p14="http://schemas.microsoft.com/office/powerpoint/2010/main" val="534716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9321328" y="1281277"/>
            <a:ext cx="2483321" cy="4836021"/>
          </a:xfrm>
        </p:spPr>
        <p:txBody>
          <a:bodyPr lIns="0" tIns="0" rIns="0" bIns="0" anchor="t">
            <a:noAutofit/>
          </a:bodyPr>
          <a:lstStyle/>
          <a:p>
            <a:r>
              <a:rPr lang="en-GB" sz="1200" dirty="0">
                <a:solidFill>
                  <a:schemeClr val="tx1">
                    <a:lumMod val="85000"/>
                    <a:lumOff val="15000"/>
                  </a:schemeClr>
                </a:solidFill>
              </a:rPr>
              <a:t>Derby’s most common formation was a 4-3-3 with the captain Wayne Rooney playing deep in the midfield.</a:t>
            </a:r>
          </a:p>
          <a:p>
            <a:endParaRPr lang="en-GB" sz="1200" dirty="0">
              <a:solidFill>
                <a:schemeClr val="tx1">
                  <a:lumMod val="85000"/>
                  <a:lumOff val="15000"/>
                </a:schemeClr>
              </a:solidFill>
            </a:endParaRPr>
          </a:p>
          <a:p>
            <a:r>
              <a:rPr lang="en-GB" sz="1200" dirty="0">
                <a:solidFill>
                  <a:schemeClr val="tx1">
                    <a:lumMod val="85000"/>
                    <a:lumOff val="15000"/>
                  </a:schemeClr>
                </a:solidFill>
              </a:rPr>
              <a:t>The players in questions, Tom Lawrence and Jayden Bogle, were both regular starters, featuring 1</a:t>
            </a:r>
            <a:r>
              <a:rPr lang="en-GB" sz="1200" baseline="30000" dirty="0">
                <a:solidFill>
                  <a:schemeClr val="tx1">
                    <a:lumMod val="85000"/>
                    <a:lumOff val="15000"/>
                  </a:schemeClr>
                </a:solidFill>
              </a:rPr>
              <a:t>st</a:t>
            </a:r>
            <a:r>
              <a:rPr lang="en-GB" sz="1200" dirty="0">
                <a:solidFill>
                  <a:schemeClr val="tx1">
                    <a:lumMod val="85000"/>
                    <a:lumOff val="15000"/>
                  </a:schemeClr>
                </a:solidFill>
              </a:rPr>
              <a:t> (Lawrence) and 4</a:t>
            </a:r>
            <a:r>
              <a:rPr lang="en-GB" sz="1200" baseline="30000" dirty="0">
                <a:solidFill>
                  <a:schemeClr val="tx1">
                    <a:lumMod val="85000"/>
                    <a:lumOff val="15000"/>
                  </a:schemeClr>
                </a:solidFill>
              </a:rPr>
              <a:t>th</a:t>
            </a:r>
            <a:r>
              <a:rPr lang="en-GB" sz="1200" dirty="0">
                <a:solidFill>
                  <a:schemeClr val="tx1">
                    <a:lumMod val="85000"/>
                    <a:lumOff val="15000"/>
                  </a:schemeClr>
                </a:solidFill>
              </a:rPr>
              <a:t> (Bogle) in terms of minutes during the campaign.</a:t>
            </a:r>
          </a:p>
          <a:p>
            <a:endParaRPr lang="en-GB" sz="1200" dirty="0">
              <a:solidFill>
                <a:schemeClr val="tx1">
                  <a:lumMod val="85000"/>
                  <a:lumOff val="15000"/>
                </a:schemeClr>
              </a:solidFill>
            </a:endParaRPr>
          </a:p>
          <a:p>
            <a:r>
              <a:rPr lang="en-GB" sz="1200" dirty="0">
                <a:solidFill>
                  <a:schemeClr val="tx1">
                    <a:lumMod val="85000"/>
                    <a:lumOff val="15000"/>
                  </a:schemeClr>
                </a:solidFill>
              </a:rPr>
              <a:t>Lawrence was by far Derby’s most used winger, with 3,574 minutes played. The next closest was Florian </a:t>
            </a:r>
            <a:r>
              <a:rPr lang="en-GB" sz="1200" dirty="0" err="1">
                <a:solidFill>
                  <a:schemeClr val="tx1">
                    <a:lumMod val="85000"/>
                    <a:lumOff val="15000"/>
                  </a:schemeClr>
                </a:solidFill>
              </a:rPr>
              <a:t>Jozefzoon</a:t>
            </a:r>
            <a:r>
              <a:rPr lang="en-GB" sz="1200" dirty="0">
                <a:solidFill>
                  <a:schemeClr val="tx1">
                    <a:lumMod val="85000"/>
                    <a:lumOff val="15000"/>
                  </a:schemeClr>
                </a:solidFill>
              </a:rPr>
              <a:t> with 628 minutes and then Morgan Whittaker with 482 minutes.</a:t>
            </a:r>
          </a:p>
          <a:p>
            <a:endParaRPr lang="en-GB" sz="1200" dirty="0">
              <a:solidFill>
                <a:schemeClr val="tx1">
                  <a:lumMod val="85000"/>
                  <a:lumOff val="15000"/>
                </a:schemeClr>
              </a:solidFill>
            </a:endParaRPr>
          </a:p>
          <a:p>
            <a:r>
              <a:rPr lang="en-GB" sz="1200" dirty="0">
                <a:solidFill>
                  <a:schemeClr val="tx1">
                    <a:lumMod val="85000"/>
                    <a:lumOff val="15000"/>
                  </a:schemeClr>
                </a:solidFill>
              </a:rPr>
              <a:t>Likewise, Bogle was Derby’s most used right-back with 3,127 minutes, ahead of Derby’s alternative right-back Andre Wisdom with 1,583 minutes, who at times played as a centre-back.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Team Profile - most featured players for the 2019/20 season as per Play Time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t>Derby County’s Starting XI</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Starting XI graphic produced using </a:t>
            </a:r>
            <a:r>
              <a:rPr lang="en-GB" sz="900" dirty="0" err="1">
                <a:solidFill>
                  <a:schemeClr val="tx1">
                    <a:lumMod val="65000"/>
                    <a:lumOff val="35000"/>
                  </a:schemeClr>
                </a:solidFill>
              </a:rPr>
              <a:t>StartingEleven.co.uk</a:t>
            </a:r>
            <a:r>
              <a:rPr lang="en-GB" sz="900" dirty="0">
                <a:solidFill>
                  <a:schemeClr val="tx1">
                    <a:lumMod val="65000"/>
                    <a:lumOff val="35000"/>
                  </a:schemeClr>
                </a:solidFill>
              </a:rPr>
              <a:t> available: https://</a:t>
            </a:r>
            <a:r>
              <a:rPr lang="en-GB" sz="900" dirty="0" err="1">
                <a:solidFill>
                  <a:schemeClr val="tx1">
                    <a:lumMod val="65000"/>
                    <a:lumOff val="35000"/>
                  </a:schemeClr>
                </a:solidFill>
              </a:rPr>
              <a:t>startingeleven.co.uk</a:t>
            </a:r>
            <a:r>
              <a:rPr lang="en-GB" sz="900" dirty="0">
                <a:solidFill>
                  <a:schemeClr val="tx1">
                    <a:lumMod val="65000"/>
                    <a:lumOff val="35000"/>
                  </a:schemeClr>
                </a:solidFill>
              </a:rPr>
              <a:t>/user-formation/325511</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EFA58ECB-62A8-A44C-BB45-19941FD4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1" y="1281278"/>
            <a:ext cx="3344978" cy="4643999"/>
          </a:xfrm>
          <a:prstGeom prst="rect">
            <a:avLst/>
          </a:prstGeom>
        </p:spPr>
      </p:pic>
      <p:pic>
        <p:nvPicPr>
          <p:cNvPr id="10" name="Picture 9">
            <a:extLst>
              <a:ext uri="{FF2B5EF4-FFF2-40B4-BE49-F238E27FC236}">
                <a16:creationId xmlns:a16="http://schemas.microsoft.com/office/drawing/2014/main" id="{C7BD14D8-4C7B-1E42-88F0-8DB73F5FC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268" y="1281278"/>
            <a:ext cx="5399121" cy="4643999"/>
          </a:xfrm>
          <a:prstGeom prst="rect">
            <a:avLst/>
          </a:prstGeom>
        </p:spPr>
      </p:pic>
    </p:spTree>
    <p:extLst>
      <p:ext uri="{BB962C8B-B14F-4D97-AF65-F5344CB8AC3E}">
        <p14:creationId xmlns:p14="http://schemas.microsoft.com/office/powerpoint/2010/main" val="104560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B1D38B-60E1-490D-9E08-C2309D884DA8}"/>
              </a:ext>
            </a:extLst>
          </p:cNvPr>
          <p:cNvSpPr>
            <a:spLocks noGrp="1"/>
          </p:cNvSpPr>
          <p:nvPr>
            <p:ph type="body" sz="quarter" idx="16"/>
          </p:nvPr>
        </p:nvSpPr>
        <p:spPr>
          <a:xfrm>
            <a:off x="6220125" y="1193800"/>
            <a:ext cx="5584526" cy="4978400"/>
          </a:xfrm>
          <a:noFill/>
        </p:spPr>
        <p:txBody>
          <a:bodyPr lIns="0" tIns="0" rIns="0" bIns="0" anchor="t"/>
          <a:lstStyle/>
          <a:p>
            <a:pPr marL="239395" indent="-239395"/>
            <a:endParaRPr lang="en-GB" sz="1500" b="1" dirty="0">
              <a:solidFill>
                <a:schemeClr val="tx1">
                  <a:lumMod val="85000"/>
                  <a:lumOff val="15000"/>
                </a:schemeClr>
              </a:solidFill>
            </a:endParaRPr>
          </a:p>
          <a:p>
            <a:pPr marL="239395" indent="-239395"/>
            <a:r>
              <a:rPr lang="en-GB" sz="1500" b="1" dirty="0">
                <a:solidFill>
                  <a:schemeClr val="tx1">
                    <a:lumMod val="85000"/>
                    <a:lumOff val="15000"/>
                  </a:schemeClr>
                </a:solidFill>
              </a:rPr>
              <a:t>Data analysis slides:</a:t>
            </a:r>
          </a:p>
          <a:p>
            <a:pPr marL="0" indent="0">
              <a:buNone/>
            </a:pPr>
            <a:endParaRPr lang="en-GB" sz="1500" b="1" dirty="0">
              <a:solidFill>
                <a:schemeClr val="tx1">
                  <a:lumMod val="85000"/>
                  <a:lumOff val="15000"/>
                </a:schemeClr>
              </a:solidFill>
            </a:endParaRPr>
          </a:p>
          <a:p>
            <a:pPr marL="527685" lvl="1" indent="-239395"/>
            <a:r>
              <a:rPr lang="en-GB" sz="1500" dirty="0">
                <a:solidFill>
                  <a:schemeClr val="tx1">
                    <a:lumMod val="85000"/>
                    <a:lumOff val="15000"/>
                  </a:schemeClr>
                </a:solidFill>
              </a:rPr>
              <a:t>Player profiles – Jayden Bogle and Tom Lawrence</a:t>
            </a:r>
          </a:p>
          <a:p>
            <a:pPr marL="527685" lvl="1" indent="-239395"/>
            <a:endParaRPr lang="en-GB" sz="1500" dirty="0">
              <a:solidFill>
                <a:schemeClr val="tx1">
                  <a:lumMod val="85000"/>
                  <a:lumOff val="15000"/>
                </a:schemeClr>
              </a:solidFill>
            </a:endParaRPr>
          </a:p>
          <a:p>
            <a:pPr marL="527685" lvl="1" indent="-239395"/>
            <a:r>
              <a:rPr lang="en-GB" sz="1500" dirty="0">
                <a:solidFill>
                  <a:schemeClr val="tx1">
                    <a:lumMod val="85000"/>
                    <a:lumOff val="15000"/>
                  </a:schemeClr>
                </a:solidFill>
              </a:rPr>
              <a:t>Derby County team profile</a:t>
            </a:r>
          </a:p>
          <a:p>
            <a:pPr marL="527685" lvl="1" indent="-239395"/>
            <a:endParaRPr lang="en-GB" sz="1500" dirty="0">
              <a:solidFill>
                <a:schemeClr val="tx1">
                  <a:lumMod val="85000"/>
                  <a:lumOff val="15000"/>
                </a:schemeClr>
              </a:solidFill>
            </a:endParaRPr>
          </a:p>
          <a:p>
            <a:pPr marL="239395" indent="-239395"/>
            <a:r>
              <a:rPr lang="en-GB" sz="1500" b="1" dirty="0">
                <a:solidFill>
                  <a:schemeClr val="tx1">
                    <a:lumMod val="85000"/>
                    <a:lumOff val="15000"/>
                  </a:schemeClr>
                </a:solidFill>
              </a:rPr>
              <a:t>Scouted players (1-4 per position)</a:t>
            </a:r>
          </a:p>
          <a:p>
            <a:pPr marL="239395" indent="-239395"/>
            <a:endParaRPr lang="en-GB" sz="1500" b="1" dirty="0">
              <a:solidFill>
                <a:schemeClr val="tx1">
                  <a:lumMod val="85000"/>
                  <a:lumOff val="15000"/>
                </a:schemeClr>
              </a:solidFill>
            </a:endParaRPr>
          </a:p>
          <a:p>
            <a:pPr marL="239395" indent="-239395"/>
            <a:r>
              <a:rPr lang="en-GB" sz="1500" b="1" dirty="0">
                <a:solidFill>
                  <a:schemeClr val="tx1">
                    <a:lumMod val="85000"/>
                    <a:lumOff val="15000"/>
                  </a:schemeClr>
                </a:solidFill>
              </a:rPr>
              <a:t>Conclusion and next steps</a:t>
            </a:r>
          </a:p>
          <a:p>
            <a:pPr marL="527685" lvl="1" indent="-239395"/>
            <a:endParaRPr lang="en-GB" sz="1500" dirty="0">
              <a:solidFill>
                <a:schemeClr val="tx1">
                  <a:lumMod val="85000"/>
                  <a:lumOff val="15000"/>
                </a:schemeClr>
              </a:solidFill>
            </a:endParaRPr>
          </a:p>
          <a:p>
            <a:pPr marL="239395" indent="-239395"/>
            <a:r>
              <a:rPr lang="en-GB" sz="1500" b="1" dirty="0">
                <a:solidFill>
                  <a:schemeClr val="tx1">
                    <a:lumMod val="85000"/>
                    <a:lumOff val="15000"/>
                  </a:schemeClr>
                </a:solidFill>
              </a:rPr>
              <a:t>Appendix</a:t>
            </a:r>
            <a:endParaRPr lang="en-GB" sz="1500" dirty="0">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a:solidFill>
                <a:schemeClr val="tx2"/>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650" dirty="0"/>
              <a:t>Contents</a:t>
            </a:r>
            <a:endParaRPr lang="en-GB" dirty="0"/>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193800"/>
            <a:ext cx="5584526" cy="4978400"/>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1500" b="1" dirty="0">
              <a:solidFill>
                <a:schemeClr val="tx1">
                  <a:lumMod val="85000"/>
                  <a:lumOff val="15000"/>
                </a:schemeClr>
              </a:solidFill>
            </a:endParaRPr>
          </a:p>
          <a:p>
            <a:r>
              <a:rPr lang="en-GB" sz="1500" b="1" dirty="0">
                <a:solidFill>
                  <a:schemeClr val="tx1">
                    <a:lumMod val="85000"/>
                    <a:lumOff val="15000"/>
                  </a:schemeClr>
                </a:solidFill>
              </a:rPr>
              <a:t>Background slides:</a:t>
            </a:r>
          </a:p>
          <a:p>
            <a:pPr marL="0" indent="0">
              <a:buNone/>
            </a:pPr>
            <a:endParaRPr lang="en-GB" sz="1500" b="1" dirty="0">
              <a:solidFill>
                <a:schemeClr val="tx1">
                  <a:lumMod val="85000"/>
                  <a:lumOff val="15000"/>
                </a:schemeClr>
              </a:solidFill>
            </a:endParaRPr>
          </a:p>
          <a:p>
            <a:pPr lvl="1"/>
            <a:r>
              <a:rPr lang="en-GB" sz="1500" dirty="0">
                <a:solidFill>
                  <a:schemeClr val="tx1">
                    <a:lumMod val="85000"/>
                    <a:lumOff val="15000"/>
                  </a:schemeClr>
                </a:solidFill>
              </a:rPr>
              <a:t>About this presentation pack</a:t>
            </a:r>
          </a:p>
          <a:p>
            <a:pPr lvl="1"/>
            <a:endParaRPr lang="en-GB" sz="1500" dirty="0">
              <a:solidFill>
                <a:schemeClr val="tx1">
                  <a:lumMod val="85000"/>
                  <a:lumOff val="15000"/>
                </a:schemeClr>
              </a:solidFill>
            </a:endParaRPr>
          </a:p>
          <a:p>
            <a:pPr lvl="1"/>
            <a:r>
              <a:rPr lang="en-GB" sz="1500" dirty="0">
                <a:solidFill>
                  <a:schemeClr val="tx1">
                    <a:lumMod val="85000"/>
                    <a:lumOff val="15000"/>
                  </a:schemeClr>
                </a:solidFill>
              </a:rPr>
              <a:t>Task brief</a:t>
            </a:r>
          </a:p>
          <a:p>
            <a:pPr lvl="1"/>
            <a:endParaRPr lang="en-GB" sz="1500" dirty="0">
              <a:solidFill>
                <a:schemeClr val="tx1">
                  <a:lumMod val="85000"/>
                  <a:lumOff val="15000"/>
                </a:schemeClr>
              </a:solidFill>
            </a:endParaRPr>
          </a:p>
          <a:p>
            <a:r>
              <a:rPr lang="en-GB" sz="1500" b="1" dirty="0">
                <a:solidFill>
                  <a:schemeClr val="tx1">
                    <a:lumMod val="85000"/>
                    <a:lumOff val="15000"/>
                  </a:schemeClr>
                </a:solidFill>
              </a:rPr>
              <a:t>Workflow and tools:</a:t>
            </a:r>
          </a:p>
          <a:p>
            <a:pPr marL="0" indent="0">
              <a:buNone/>
            </a:pPr>
            <a:endParaRPr lang="en-GB" sz="1500" b="1" dirty="0">
              <a:solidFill>
                <a:schemeClr val="tx1">
                  <a:lumMod val="85000"/>
                  <a:lumOff val="15000"/>
                </a:schemeClr>
              </a:solidFill>
            </a:endParaRPr>
          </a:p>
          <a:p>
            <a:pPr lvl="1"/>
            <a:r>
              <a:rPr lang="en-GB" sz="1500" dirty="0">
                <a:solidFill>
                  <a:schemeClr val="tx1">
                    <a:lumMod val="85000"/>
                    <a:lumOff val="15000"/>
                  </a:schemeClr>
                </a:solidFill>
              </a:rPr>
              <a:t>Workflow and tools used for this data analysis</a:t>
            </a:r>
          </a:p>
          <a:p>
            <a:pPr lvl="1"/>
            <a:endParaRPr lang="en-GB" sz="1500" dirty="0">
              <a:solidFill>
                <a:schemeClr val="tx1">
                  <a:lumMod val="85000"/>
                  <a:lumOff val="15000"/>
                </a:schemeClr>
              </a:solidFill>
            </a:endParaRPr>
          </a:p>
          <a:p>
            <a:pPr lvl="1"/>
            <a:r>
              <a:rPr lang="en-GB" sz="1500" dirty="0">
                <a:solidFill>
                  <a:schemeClr val="tx1">
                    <a:lumMod val="85000"/>
                    <a:lumOff val="15000"/>
                  </a:schemeClr>
                </a:solidFill>
              </a:rPr>
              <a:t>Flow chart</a:t>
            </a:r>
          </a:p>
          <a:p>
            <a:pPr lvl="1"/>
            <a:endParaRPr lang="en-GB" sz="1500" dirty="0">
              <a:solidFill>
                <a:schemeClr val="tx1">
                  <a:lumMod val="85000"/>
                  <a:lumOff val="15000"/>
                </a:schemeClr>
              </a:solidFill>
            </a:endParaRPr>
          </a:p>
          <a:p>
            <a:pPr lvl="1"/>
            <a:r>
              <a:rPr lang="en-GB" sz="1500" dirty="0">
                <a:solidFill>
                  <a:schemeClr val="tx1">
                    <a:lumMod val="85000"/>
                    <a:lumOff val="15000"/>
                  </a:schemeClr>
                </a:solidFill>
              </a:rPr>
              <a:t>Metrics used in analysis</a:t>
            </a:r>
          </a:p>
          <a:p>
            <a:pPr lvl="1"/>
            <a:endParaRPr lang="en-GB" sz="1500" dirty="0">
              <a:solidFill>
                <a:schemeClr val="tx1">
                  <a:lumMod val="85000"/>
                  <a:lumOff val="15000"/>
                </a:schemeClr>
              </a:solidFill>
            </a:endParaRPr>
          </a:p>
          <a:p>
            <a:pPr lvl="1"/>
            <a:r>
              <a:rPr lang="en-GB" sz="1500" dirty="0">
                <a:solidFill>
                  <a:schemeClr val="tx1">
                    <a:lumMod val="85000"/>
                    <a:lumOff val="15000"/>
                  </a:schemeClr>
                </a:solidFill>
              </a:rPr>
              <a:t>Position metrics</a:t>
            </a:r>
          </a:p>
          <a:p>
            <a:pPr lvl="1"/>
            <a:endParaRPr lang="en-GB" sz="1500" dirty="0">
              <a:solidFill>
                <a:schemeClr val="tx1">
                  <a:lumMod val="85000"/>
                  <a:lumOff val="15000"/>
                </a:schemeClr>
              </a:solidFill>
            </a:endParaRPr>
          </a:p>
          <a:p>
            <a:pPr lvl="1"/>
            <a:r>
              <a:rPr lang="en-GB" sz="1500" dirty="0">
                <a:solidFill>
                  <a:schemeClr val="tx1">
                    <a:lumMod val="85000"/>
                    <a:lumOff val="15000"/>
                  </a:schemeClr>
                </a:solidFill>
              </a:rPr>
              <a:t>Tools used</a:t>
            </a:r>
          </a:p>
        </p:txBody>
      </p:sp>
    </p:spTree>
    <p:extLst>
      <p:ext uri="{BB962C8B-B14F-4D97-AF65-F5344CB8AC3E}">
        <p14:creationId xmlns:p14="http://schemas.microsoft.com/office/powerpoint/2010/main" val="2418054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2" y="1449917"/>
            <a:ext cx="11417300" cy="4579691"/>
          </a:xfrm>
        </p:spPr>
        <p:txBody>
          <a:bodyPr lIns="0" tIns="0" rIns="0" bIns="0" anchor="t">
            <a:normAutofit/>
          </a:bodyPr>
          <a:lstStyle/>
          <a:p>
            <a:pPr marL="0" indent="0">
              <a:buNone/>
            </a:pPr>
            <a:r>
              <a:rPr lang="en-GB" sz="1800" dirty="0">
                <a:solidFill>
                  <a:schemeClr val="tx1">
                    <a:lumMod val="85000"/>
                    <a:lumOff val="15000"/>
                  </a:schemeClr>
                </a:solidFill>
              </a:rPr>
              <a:t>For each player, four potential replacements have been identified. These candidates are categorised as per the following criteria:</a:t>
            </a:r>
          </a:p>
          <a:p>
            <a:endParaRPr lang="en-GB" sz="1800" dirty="0">
              <a:solidFill>
                <a:schemeClr val="tx1">
                  <a:lumMod val="85000"/>
                  <a:lumOff val="15000"/>
                </a:schemeClr>
              </a:solidFill>
            </a:endParaRPr>
          </a:p>
          <a:p>
            <a:pPr marL="342900" indent="-342900">
              <a:buAutoNum type="arabicParenR"/>
            </a:pPr>
            <a:r>
              <a:rPr lang="en-GB" sz="1800" dirty="0">
                <a:solidFill>
                  <a:schemeClr val="tx1">
                    <a:lumMod val="85000"/>
                    <a:lumOff val="15000"/>
                  </a:schemeClr>
                </a:solidFill>
              </a:rPr>
              <a:t>Recommendation based on strong performance in the Championship for the 2019/20 season. These players are ‘top-end’ of what can be expected;</a:t>
            </a:r>
          </a:p>
          <a:p>
            <a:pPr marL="342900" indent="-342900">
              <a:buAutoNum type="arabicParenR"/>
            </a:pPr>
            <a:endParaRPr lang="en-GB" sz="1800" dirty="0">
              <a:solidFill>
                <a:schemeClr val="tx1">
                  <a:lumMod val="85000"/>
                  <a:lumOff val="15000"/>
                </a:schemeClr>
              </a:solidFill>
            </a:endParaRPr>
          </a:p>
          <a:p>
            <a:pPr marL="342900" indent="-342900">
              <a:buAutoNum type="arabicParenR"/>
            </a:pPr>
            <a:r>
              <a:rPr lang="en-GB" sz="1800" dirty="0">
                <a:solidFill>
                  <a:schemeClr val="tx1">
                    <a:lumMod val="85000"/>
                    <a:lumOff val="15000"/>
                  </a:schemeClr>
                </a:solidFill>
              </a:rPr>
              <a:t>Recommendation of an under-23 player for the 2019/20 season, ideally from the Championship;</a:t>
            </a:r>
          </a:p>
          <a:p>
            <a:pPr marL="342900" indent="-342900">
              <a:buAutoNum type="arabicParenR"/>
            </a:pPr>
            <a:endParaRPr lang="en-GB" sz="1800" dirty="0">
              <a:solidFill>
                <a:schemeClr val="tx1">
                  <a:lumMod val="85000"/>
                  <a:lumOff val="15000"/>
                </a:schemeClr>
              </a:solidFill>
            </a:endParaRPr>
          </a:p>
          <a:p>
            <a:pPr marL="342900" indent="-342900">
              <a:buAutoNum type="arabicParenR"/>
            </a:pPr>
            <a:r>
              <a:rPr lang="en-GB" sz="1800" dirty="0">
                <a:solidFill>
                  <a:schemeClr val="tx1">
                    <a:lumMod val="85000"/>
                    <a:lumOff val="15000"/>
                  </a:schemeClr>
                </a:solidFill>
              </a:rPr>
              <a:t>Recommendation of a player in a division lower than the Championship, ideally League One; and</a:t>
            </a:r>
          </a:p>
          <a:p>
            <a:pPr marL="342900" indent="-342900">
              <a:buAutoNum type="arabicParenR"/>
            </a:pPr>
            <a:endParaRPr lang="en-GB" sz="1800" dirty="0">
              <a:solidFill>
                <a:schemeClr val="tx1">
                  <a:lumMod val="85000"/>
                  <a:lumOff val="15000"/>
                </a:schemeClr>
              </a:solidFill>
            </a:endParaRPr>
          </a:p>
          <a:p>
            <a:pPr marL="342900" indent="-342900">
              <a:buAutoNum type="arabicParenR"/>
            </a:pPr>
            <a:r>
              <a:rPr lang="en-GB" sz="1800" dirty="0">
                <a:solidFill>
                  <a:schemeClr val="tx1">
                    <a:lumMod val="85000"/>
                    <a:lumOff val="15000"/>
                  </a:schemeClr>
                </a:solidFill>
              </a:rPr>
              <a:t>Recommendation of a strong performing, undervalued player within Derby’s budget, ideally from the Championship.</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chemeClr val="tx1">
                  <a:lumMod val="65000"/>
                  <a:lumOff val="35000"/>
                </a:schemeClr>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Scouting Process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4281923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21</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1:</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Best performing player in the Championship</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275662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058626"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25/08/1991</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29</a:t>
            </a: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London, England</a:t>
            </a: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1.83m</a:t>
            </a: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 0 (0)</a:t>
            </a: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Centre-Back</a:t>
            </a:r>
          </a:p>
          <a:p>
            <a:pPr lvl="1">
              <a:buFont typeface="Arial" panose="020B0604020202020204" pitchFamily="34" charset="0"/>
              <a:buChar char="•"/>
            </a:pPr>
            <a:r>
              <a:rPr lang="en-GB" sz="1800" b="1" dirty="0">
                <a:solidFill>
                  <a:schemeClr val="tx1">
                    <a:lumMod val="85000"/>
                    <a:lumOff val="15000"/>
                  </a:schemeClr>
                </a:solidFill>
              </a:rPr>
              <a:t>Total appearances for Leeds in all competitions: </a:t>
            </a:r>
            <a:r>
              <a:rPr lang="en-GB" sz="1800" dirty="0">
                <a:solidFill>
                  <a:schemeClr val="tx1">
                    <a:lumMod val="85000"/>
                    <a:lumOff val="15000"/>
                  </a:schemeClr>
                </a:solidFill>
              </a:rPr>
              <a:t>156</a:t>
            </a:r>
          </a:p>
          <a:p>
            <a:pPr lvl="1">
              <a:buFont typeface="Arial" panose="020B0604020202020204" pitchFamily="34" charset="0"/>
              <a:buChar char="•"/>
            </a:pPr>
            <a:r>
              <a:rPr lang="en-GB" sz="1800" b="1" dirty="0">
                <a:solidFill>
                  <a:schemeClr val="tx1">
                    <a:lumMod val="85000"/>
                    <a:lumOff val="15000"/>
                  </a:schemeClr>
                </a:solidFill>
              </a:rPr>
              <a:t>Goals for Leeds: </a:t>
            </a:r>
            <a:r>
              <a:rPr lang="en-GB" sz="1800" dirty="0">
                <a:solidFill>
                  <a:schemeClr val="tx1">
                    <a:lumMod val="85000"/>
                    <a:lumOff val="15000"/>
                  </a:schemeClr>
                </a:solidFill>
              </a:rPr>
              <a:t>6</a:t>
            </a:r>
          </a:p>
          <a:p>
            <a:pPr lvl="1">
              <a:buFont typeface="Arial" panose="020B0604020202020204" pitchFamily="34" charset="0"/>
              <a:buChar char="•"/>
            </a:pPr>
            <a:r>
              <a:rPr lang="en-GB" sz="1800" b="1" dirty="0">
                <a:solidFill>
                  <a:schemeClr val="tx1">
                    <a:lumMod val="85000"/>
                    <a:lumOff val="15000"/>
                  </a:schemeClr>
                </a:solidFill>
              </a:rPr>
              <a:t>Assists for Leeds: </a:t>
            </a:r>
            <a:r>
              <a:rPr lang="en-GB" sz="1800" dirty="0">
                <a:solidFill>
                  <a:schemeClr val="tx1">
                    <a:lumMod val="85000"/>
                    <a:lumOff val="15000"/>
                  </a:schemeClr>
                </a:solidFill>
              </a:rPr>
              <a:t>16</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£2.16mil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1: Luke </a:t>
            </a:r>
            <a:r>
              <a:rPr lang="en-GB" sz="2800" dirty="0" err="1"/>
              <a:t>Ayling</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0" name="Picture 2" descr="Leeds United News: Luke Ayling to miss the rest of the Championship season  | Football | Sport | Express.co.uk">
            <a:extLst>
              <a:ext uri="{FF2B5EF4-FFF2-40B4-BE49-F238E27FC236}">
                <a16:creationId xmlns:a16="http://schemas.microsoft.com/office/drawing/2014/main" id="{D6010062-DEB2-A64C-BFA5-AC9D05970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7" t="-1" r="13759" b="-683"/>
          <a:stretch/>
        </p:blipFill>
        <p:spPr bwMode="auto">
          <a:xfrm>
            <a:off x="387350" y="1449917"/>
            <a:ext cx="2715077" cy="44753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C148D3-2186-B24E-A7B7-3F19FB5EE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2617" y="1449917"/>
            <a:ext cx="4472033" cy="4368032"/>
          </a:xfrm>
          <a:prstGeom prst="rect">
            <a:avLst/>
          </a:prstGeom>
        </p:spPr>
      </p:pic>
    </p:spTree>
    <p:extLst>
      <p:ext uri="{BB962C8B-B14F-4D97-AF65-F5344CB8AC3E}">
        <p14:creationId xmlns:p14="http://schemas.microsoft.com/office/powerpoint/2010/main" val="1591252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80742-4683-C046-AED4-5B1D264359FA}"/>
              </a:ext>
            </a:extLst>
          </p:cNvPr>
          <p:cNvPicPr>
            <a:picLocks noChangeAspect="1"/>
          </p:cNvPicPr>
          <p:nvPr/>
        </p:nvPicPr>
        <p:blipFill rotWithShape="1">
          <a:blip r:embed="rId3">
            <a:extLst>
              <a:ext uri="{28A0092B-C50C-407E-A947-70E740481C1C}">
                <a14:useLocalDpi xmlns:a14="http://schemas.microsoft.com/office/drawing/2010/main" val="0"/>
              </a:ext>
            </a:extLst>
          </a:blip>
          <a:srcRect r="13671"/>
          <a:stretch/>
        </p:blipFill>
        <p:spPr>
          <a:xfrm>
            <a:off x="394865" y="1253697"/>
            <a:ext cx="4962062" cy="4486703"/>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556763" y="1281279"/>
            <a:ext cx="6432870" cy="4486703"/>
          </a:xfrm>
        </p:spPr>
        <p:txBody>
          <a:bodyPr lIns="0" tIns="0" rIns="0" bIns="0" anchor="t">
            <a:noAutofit/>
          </a:bodyPr>
          <a:lstStyle/>
          <a:p>
            <a:pPr lvl="1">
              <a:buFont typeface="Arial" panose="020B0604020202020204" pitchFamily="34" charset="0"/>
              <a:buChar char="•"/>
            </a:pPr>
            <a:r>
              <a:rPr lang="en-GB" sz="1300" dirty="0">
                <a:solidFill>
                  <a:schemeClr val="tx1">
                    <a:lumMod val="85000"/>
                    <a:lumOff val="15000"/>
                  </a:schemeClr>
                </a:solidFill>
              </a:rPr>
              <a:t>A strong aspect of Bogle’s game is his contribution of Deep Progressions p90, where he finished the 2019/20 season 10</a:t>
            </a:r>
            <a:r>
              <a:rPr lang="en-GB" sz="1300" baseline="30000" dirty="0">
                <a:solidFill>
                  <a:schemeClr val="tx1">
                    <a:lumMod val="85000"/>
                    <a:lumOff val="15000"/>
                  </a:schemeClr>
                </a:solidFill>
              </a:rPr>
              <a:t>th</a:t>
            </a:r>
            <a:r>
              <a:rPr lang="en-GB" sz="1300" dirty="0">
                <a:solidFill>
                  <a:schemeClr val="tx1">
                    <a:lumMod val="85000"/>
                    <a:lumOff val="15000"/>
                  </a:schemeClr>
                </a:solidFill>
              </a:rPr>
              <a:t> (30.7), a metric in which </a:t>
            </a:r>
            <a:r>
              <a:rPr lang="en-GB" sz="1300" dirty="0" err="1">
                <a:solidFill>
                  <a:schemeClr val="tx1">
                    <a:lumMod val="85000"/>
                    <a:lumOff val="15000"/>
                  </a:schemeClr>
                </a:solidFill>
              </a:rPr>
              <a:t>Ayling</a:t>
            </a:r>
            <a:r>
              <a:rPr lang="en-GB" sz="1300" dirty="0">
                <a:solidFill>
                  <a:schemeClr val="tx1">
                    <a:lumMod val="85000"/>
                    <a:lumOff val="15000"/>
                  </a:schemeClr>
                </a:solidFill>
              </a:rPr>
              <a:t> of Leeds United finished 1</a:t>
            </a:r>
            <a:r>
              <a:rPr lang="en-GB" sz="1300" baseline="30000" dirty="0">
                <a:solidFill>
                  <a:schemeClr val="tx1">
                    <a:lumMod val="85000"/>
                    <a:lumOff val="15000"/>
                  </a:schemeClr>
                </a:solidFill>
              </a:rPr>
              <a:t>st</a:t>
            </a:r>
            <a:r>
              <a:rPr lang="en-GB" sz="1300" dirty="0">
                <a:solidFill>
                  <a:schemeClr val="tx1">
                    <a:lumMod val="85000"/>
                    <a:lumOff val="15000"/>
                  </a:schemeClr>
                </a:solidFill>
              </a:rPr>
              <a:t> (36.0)</a:t>
            </a:r>
            <a:r>
              <a:rPr lang="en-GB" sz="1400" dirty="0">
                <a:solidFill>
                  <a:schemeClr val="tx1">
                    <a:lumMod val="85000"/>
                    <a:lumOff val="15000"/>
                  </a:schemeClr>
                </a:solidFill>
              </a:rPr>
              <a:t>, which would suggest he would suit Derby’s playing style.</a:t>
            </a:r>
            <a:endParaRPr lang="en-GB" sz="1300" dirty="0">
              <a:solidFill>
                <a:schemeClr val="tx1">
                  <a:lumMod val="85000"/>
                  <a:lumOff val="15000"/>
                </a:schemeClr>
              </a:solidFill>
            </a:endParaRP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err="1">
                <a:solidFill>
                  <a:schemeClr val="tx1">
                    <a:lumMod val="85000"/>
                    <a:lumOff val="15000"/>
                  </a:schemeClr>
                </a:solidFill>
              </a:rPr>
              <a:t>Ayling</a:t>
            </a:r>
            <a:r>
              <a:rPr lang="en-GB" sz="1300" dirty="0">
                <a:solidFill>
                  <a:schemeClr val="tx1">
                    <a:lumMod val="85000"/>
                    <a:lumOff val="15000"/>
                  </a:schemeClr>
                </a:solidFill>
              </a:rPr>
              <a:t> also finished 1</a:t>
            </a:r>
            <a:r>
              <a:rPr lang="en-GB" sz="1300" baseline="30000" dirty="0">
                <a:solidFill>
                  <a:schemeClr val="tx1">
                    <a:lumMod val="85000"/>
                    <a:lumOff val="15000"/>
                  </a:schemeClr>
                </a:solidFill>
              </a:rPr>
              <a:t>st</a:t>
            </a:r>
            <a:r>
              <a:rPr lang="en-GB" sz="1300" dirty="0">
                <a:solidFill>
                  <a:schemeClr val="tx1">
                    <a:lumMod val="85000"/>
                    <a:lumOff val="15000"/>
                  </a:schemeClr>
                </a:solidFill>
              </a:rPr>
              <a:t> for Interceptions p90 (1.63), Carries p90 (58.15), Dribbles % (79.5%). He finished 2</a:t>
            </a:r>
            <a:r>
              <a:rPr lang="en-GB" sz="1300" baseline="30000" dirty="0">
                <a:solidFill>
                  <a:schemeClr val="tx1">
                    <a:lumMod val="85000"/>
                    <a:lumOff val="15000"/>
                  </a:schemeClr>
                </a:solidFill>
              </a:rPr>
              <a:t>nd</a:t>
            </a:r>
            <a:r>
              <a:rPr lang="en-GB" sz="1300" dirty="0">
                <a:solidFill>
                  <a:schemeClr val="tx1">
                    <a:lumMod val="85000"/>
                    <a:lumOff val="15000"/>
                  </a:schemeClr>
                </a:solidFill>
              </a:rPr>
              <a:t> for Recoveries p90 (10.65) and in the top 10 for other full-back metrics including Tackles p90, Ground Duels %, and Crosses OP%.</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err="1">
                <a:solidFill>
                  <a:schemeClr val="tx1">
                    <a:lumMod val="85000"/>
                    <a:lumOff val="15000"/>
                  </a:schemeClr>
                </a:solidFill>
              </a:rPr>
              <a:t>Ayling’s</a:t>
            </a:r>
            <a:r>
              <a:rPr lang="en-GB" sz="1300" dirty="0">
                <a:solidFill>
                  <a:schemeClr val="tx1">
                    <a:lumMod val="85000"/>
                    <a:lumOff val="15000"/>
                  </a:schemeClr>
                </a:solidFill>
              </a:rPr>
              <a:t> performance have been recognised outside of the stats. For the 2019/20 season, </a:t>
            </a:r>
            <a:r>
              <a:rPr lang="en-GB" sz="1300" dirty="0" err="1">
                <a:solidFill>
                  <a:schemeClr val="tx1">
                    <a:lumMod val="85000"/>
                    <a:lumOff val="15000"/>
                  </a:schemeClr>
                </a:solidFill>
              </a:rPr>
              <a:t>Ayling</a:t>
            </a:r>
            <a:r>
              <a:rPr lang="en-GB" sz="1300" dirty="0">
                <a:solidFill>
                  <a:schemeClr val="tx1">
                    <a:lumMod val="85000"/>
                    <a:lumOff val="15000"/>
                  </a:schemeClr>
                </a:solidFill>
              </a:rPr>
              <a:t> was promoted to the Premier League with Leeds United, was named in Professional Footballers' Association's 2019–20 EFL Championship Team of the Season and also won the EFL Championship PFA Player of the Year for 2019/20 award after beating off competition from nominees including Ollie Watkins and Aleksandar Mitrovic.</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Since Leeds have since been promoted to the Premier League, </a:t>
            </a:r>
            <a:r>
              <a:rPr lang="en-GB" sz="1300" dirty="0" err="1">
                <a:solidFill>
                  <a:schemeClr val="tx1">
                    <a:lumMod val="85000"/>
                    <a:lumOff val="15000"/>
                  </a:schemeClr>
                </a:solidFill>
              </a:rPr>
              <a:t>Ayling</a:t>
            </a:r>
            <a:r>
              <a:rPr lang="en-GB" sz="1300" dirty="0">
                <a:solidFill>
                  <a:schemeClr val="tx1">
                    <a:lumMod val="85000"/>
                    <a:lumOff val="15000"/>
                  </a:schemeClr>
                </a:solidFill>
              </a:rPr>
              <a:t> is most likely out of price range of most Championship teams, including Derby, and he is unlikely to want to leave the club during a Premier League campaign.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Deep Progressions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1: Luke </a:t>
            </a:r>
            <a:r>
              <a:rPr lang="en-GB" sz="2800" dirty="0" err="1"/>
              <a:t>Ayling</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Full-Back;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2043659" y="1242947"/>
            <a:ext cx="1808813" cy="1315374"/>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3348931" y="3564086"/>
            <a:ext cx="1574268"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full-backs regarding Deep Progressions p90 contributions</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3149096" y="2385851"/>
            <a:ext cx="593171" cy="12036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CF4AE03-9569-CA43-87A3-200E47AA5A4D}"/>
              </a:ext>
            </a:extLst>
          </p:cNvPr>
          <p:cNvSpPr/>
          <p:nvPr/>
        </p:nvSpPr>
        <p:spPr>
          <a:xfrm>
            <a:off x="4897798" y="2203137"/>
            <a:ext cx="522672" cy="436833"/>
          </a:xfrm>
          <a:prstGeom prst="ellipse">
            <a:avLst/>
          </a:prstGeom>
          <a:solidFill>
            <a:srgbClr val="FFFF0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2" name="Oval 11">
            <a:extLst>
              <a:ext uri="{FF2B5EF4-FFF2-40B4-BE49-F238E27FC236}">
                <a16:creationId xmlns:a16="http://schemas.microsoft.com/office/drawing/2014/main" id="{D937749F-6846-C240-BB4A-C9A58066106B}"/>
              </a:ext>
            </a:extLst>
          </p:cNvPr>
          <p:cNvSpPr/>
          <p:nvPr/>
        </p:nvSpPr>
        <p:spPr>
          <a:xfrm>
            <a:off x="2208603" y="1651289"/>
            <a:ext cx="522672"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2851519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292298"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08/06/1988</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32</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Szczecin, Poland</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1.80m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Polish</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75 (14)</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Left Winger</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Right Winger</a:t>
            </a:r>
          </a:p>
          <a:p>
            <a:pPr lvl="1">
              <a:buFont typeface="Arial" panose="020B0604020202020204" pitchFamily="34" charset="0"/>
              <a:buChar char="•"/>
            </a:pPr>
            <a:r>
              <a:rPr lang="en-GB" sz="1800" b="1" dirty="0">
                <a:solidFill>
                  <a:schemeClr val="tx1">
                    <a:lumMod val="85000"/>
                    <a:lumOff val="15000"/>
                  </a:schemeClr>
                </a:solidFill>
              </a:rPr>
              <a:t>Total appearances for West Brom in all competitions: </a:t>
            </a:r>
            <a:r>
              <a:rPr lang="en-GB" sz="1800" dirty="0">
                <a:solidFill>
                  <a:schemeClr val="tx1">
                    <a:lumMod val="85000"/>
                    <a:lumOff val="15000"/>
                  </a:schemeClr>
                </a:solidFill>
              </a:rPr>
              <a:t>15</a:t>
            </a:r>
          </a:p>
          <a:p>
            <a:pPr lvl="1">
              <a:buFont typeface="Arial" panose="020B0604020202020204" pitchFamily="34" charset="0"/>
              <a:buChar char="•"/>
            </a:pPr>
            <a:r>
              <a:rPr lang="en-GB" sz="1800" b="1" dirty="0">
                <a:solidFill>
                  <a:schemeClr val="tx1">
                    <a:lumMod val="85000"/>
                    <a:lumOff val="15000"/>
                  </a:schemeClr>
                </a:solidFill>
              </a:rPr>
              <a:t>Goals for West Brom: </a:t>
            </a:r>
            <a:r>
              <a:rPr lang="en-GB" sz="1800" dirty="0">
                <a:solidFill>
                  <a:schemeClr val="tx1">
                    <a:lumMod val="85000"/>
                    <a:lumOff val="15000"/>
                  </a:schemeClr>
                </a:solidFill>
              </a:rPr>
              <a:t>1</a:t>
            </a:r>
          </a:p>
          <a:p>
            <a:pPr lvl="1">
              <a:buFont typeface="Arial" panose="020B0604020202020204" pitchFamily="34" charset="0"/>
              <a:buChar char="•"/>
            </a:pPr>
            <a:r>
              <a:rPr lang="en-GB" sz="1800" b="1" dirty="0">
                <a:solidFill>
                  <a:schemeClr val="tx1">
                    <a:lumMod val="85000"/>
                    <a:lumOff val="15000"/>
                  </a:schemeClr>
                </a:solidFill>
              </a:rPr>
              <a:t>Assists for West Brom: </a:t>
            </a:r>
            <a:r>
              <a:rPr lang="en-GB" sz="1800" dirty="0">
                <a:solidFill>
                  <a:schemeClr val="tx1">
                    <a:lumMod val="85000"/>
                    <a:lumOff val="15000"/>
                  </a:schemeClr>
                </a:solidFill>
              </a:rPr>
              <a:t>3</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£2.16mil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Right-Winger Recommendation 1: Kamil </a:t>
            </a:r>
            <a:r>
              <a:rPr lang="en-GB" sz="2800" dirty="0" err="1"/>
              <a:t>Grosicki</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0" name="Picture 2" descr="Leeds United News: Luke Ayling to miss the rest of the Championship season  | Football | Sport | Express.co.uk">
            <a:extLst>
              <a:ext uri="{FF2B5EF4-FFF2-40B4-BE49-F238E27FC236}">
                <a16:creationId xmlns:a16="http://schemas.microsoft.com/office/drawing/2014/main" id="{D6010062-DEB2-A64C-BFA5-AC9D05970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7" t="-1" r="13759" b="-683"/>
          <a:stretch/>
        </p:blipFill>
        <p:spPr bwMode="auto">
          <a:xfrm>
            <a:off x="387350" y="1449917"/>
            <a:ext cx="2715077" cy="447536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n a flash” – Kamil Grosicki dispatches a winger who scores his first goal  at West Brom | FR24 News English">
            <a:extLst>
              <a:ext uri="{FF2B5EF4-FFF2-40B4-BE49-F238E27FC236}">
                <a16:creationId xmlns:a16="http://schemas.microsoft.com/office/drawing/2014/main" id="{55D5CEA2-88EC-664B-B476-AFD42C781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76" t="615" r="36746" b="-210"/>
          <a:stretch/>
        </p:blipFill>
        <p:spPr bwMode="auto">
          <a:xfrm>
            <a:off x="348341" y="1449914"/>
            <a:ext cx="2754085" cy="44753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EED3DF-0DF2-8145-906C-0C8061333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2741" y="1449914"/>
            <a:ext cx="4485305" cy="4363964"/>
          </a:xfrm>
          <a:prstGeom prst="rect">
            <a:avLst/>
          </a:prstGeom>
        </p:spPr>
      </p:pic>
    </p:spTree>
    <p:extLst>
      <p:ext uri="{BB962C8B-B14F-4D97-AF65-F5344CB8AC3E}">
        <p14:creationId xmlns:p14="http://schemas.microsoft.com/office/powerpoint/2010/main" val="98277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A858D-7AD4-5C48-A158-C0DEBBFF5E5C}"/>
              </a:ext>
            </a:extLst>
          </p:cNvPr>
          <p:cNvPicPr>
            <a:picLocks noChangeAspect="1"/>
          </p:cNvPicPr>
          <p:nvPr/>
        </p:nvPicPr>
        <p:blipFill rotWithShape="1">
          <a:blip r:embed="rId3">
            <a:extLst>
              <a:ext uri="{28A0092B-C50C-407E-A947-70E740481C1C}">
                <a14:useLocalDpi xmlns:a14="http://schemas.microsoft.com/office/drawing/2010/main" val="0"/>
              </a:ext>
            </a:extLst>
          </a:blip>
          <a:srcRect r="12724"/>
          <a:stretch/>
        </p:blipFill>
        <p:spPr>
          <a:xfrm>
            <a:off x="394865" y="1278056"/>
            <a:ext cx="5051076" cy="4489926"/>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630490" y="1281279"/>
            <a:ext cx="6359143" cy="4486703"/>
          </a:xfrm>
        </p:spPr>
        <p:txBody>
          <a:bodyPr lIns="0" tIns="0" rIns="0" bIns="0" anchor="t">
            <a:noAutofit/>
          </a:bodyPr>
          <a:lstStyle/>
          <a:p>
            <a:pPr lvl="1">
              <a:buFont typeface="Arial" panose="020B0604020202020204" pitchFamily="34" charset="0"/>
              <a:buChar char="•"/>
            </a:pPr>
            <a:r>
              <a:rPr lang="en-GB" sz="1100" dirty="0">
                <a:solidFill>
                  <a:schemeClr val="tx1">
                    <a:lumMod val="85000"/>
                    <a:lumOff val="15000"/>
                  </a:schemeClr>
                </a:solidFill>
              </a:rPr>
              <a:t>A strong aspect of Lawrence’s game is his goal contribution to the team with 0.252 Goals per 90 minutes (13</a:t>
            </a:r>
            <a:r>
              <a:rPr lang="en-GB" sz="1100" baseline="30000" dirty="0">
                <a:solidFill>
                  <a:schemeClr val="tx1">
                    <a:lumMod val="85000"/>
                    <a:lumOff val="15000"/>
                  </a:schemeClr>
                </a:solidFill>
              </a:rPr>
              <a:t>th </a:t>
            </a:r>
            <a:r>
              <a:rPr lang="en-GB" sz="1100" dirty="0">
                <a:solidFill>
                  <a:schemeClr val="tx1">
                    <a:lumMod val="85000"/>
                    <a:lumOff val="15000"/>
                  </a:schemeClr>
                </a:solidFill>
              </a:rPr>
              <a:t>in the Championship for 2019/20), a metric in which </a:t>
            </a:r>
            <a:r>
              <a:rPr lang="en-GB" sz="1100" dirty="0" err="1">
                <a:solidFill>
                  <a:schemeClr val="tx1">
                    <a:lumMod val="85000"/>
                    <a:lumOff val="15000"/>
                  </a:schemeClr>
                </a:solidFill>
              </a:rPr>
              <a:t>Grosicki</a:t>
            </a:r>
            <a:r>
              <a:rPr lang="en-GB" sz="1100" dirty="0">
                <a:solidFill>
                  <a:schemeClr val="tx1">
                    <a:lumMod val="85000"/>
                    <a:lumOff val="15000"/>
                  </a:schemeClr>
                </a:solidFill>
              </a:rPr>
              <a:t> of West Brom finishes 3</a:t>
            </a:r>
            <a:r>
              <a:rPr lang="en-GB" sz="1100" baseline="30000" dirty="0">
                <a:solidFill>
                  <a:schemeClr val="tx1">
                    <a:lumMod val="85000"/>
                    <a:lumOff val="15000"/>
                  </a:schemeClr>
                </a:solidFill>
              </a:rPr>
              <a:t>rd</a:t>
            </a:r>
            <a:r>
              <a:rPr lang="en-GB" sz="1100" dirty="0">
                <a:solidFill>
                  <a:schemeClr val="tx1">
                    <a:lumMod val="85000"/>
                    <a:lumOff val="15000"/>
                  </a:schemeClr>
                </a:solidFill>
              </a:rPr>
              <a:t> (0.885).</a:t>
            </a:r>
          </a:p>
          <a:p>
            <a:pPr lvl="1">
              <a:buFont typeface="Arial" panose="020B0604020202020204" pitchFamily="34" charset="0"/>
              <a:buChar char="•"/>
            </a:pPr>
            <a:endParaRPr lang="en-GB" sz="1100" dirty="0">
              <a:solidFill>
                <a:schemeClr val="tx1">
                  <a:lumMod val="85000"/>
                  <a:lumOff val="15000"/>
                </a:schemeClr>
              </a:solidFill>
            </a:endParaRPr>
          </a:p>
          <a:p>
            <a:pPr lvl="1">
              <a:buFont typeface="Arial" panose="020B0604020202020204" pitchFamily="34" charset="0"/>
              <a:buChar char="•"/>
            </a:pPr>
            <a:r>
              <a:rPr lang="en-GB" sz="1100" dirty="0" err="1">
                <a:solidFill>
                  <a:schemeClr val="tx1">
                    <a:lumMod val="85000"/>
                    <a:lumOff val="15000"/>
                  </a:schemeClr>
                </a:solidFill>
              </a:rPr>
              <a:t>Grosicki</a:t>
            </a:r>
            <a:r>
              <a:rPr lang="en-GB" sz="1100" dirty="0">
                <a:solidFill>
                  <a:schemeClr val="tx1">
                    <a:lumMod val="85000"/>
                    <a:lumOff val="15000"/>
                  </a:schemeClr>
                </a:solidFill>
              </a:rPr>
              <a:t> also finished 2</a:t>
            </a:r>
            <a:r>
              <a:rPr lang="en-GB" sz="1100" baseline="30000" dirty="0">
                <a:solidFill>
                  <a:schemeClr val="tx1">
                    <a:lumMod val="85000"/>
                    <a:lumOff val="15000"/>
                  </a:schemeClr>
                </a:solidFill>
              </a:rPr>
              <a:t>nd</a:t>
            </a:r>
            <a:r>
              <a:rPr lang="en-GB" sz="1100" dirty="0">
                <a:solidFill>
                  <a:schemeClr val="tx1">
                    <a:lumMod val="85000"/>
                    <a:lumOff val="15000"/>
                  </a:schemeClr>
                </a:solidFill>
              </a:rPr>
              <a:t> for Shots p90 (3.739), 1</a:t>
            </a:r>
            <a:r>
              <a:rPr lang="en-GB" sz="1100" baseline="30000" dirty="0">
                <a:solidFill>
                  <a:schemeClr val="tx1">
                    <a:lumMod val="85000"/>
                    <a:lumOff val="15000"/>
                  </a:schemeClr>
                </a:solidFill>
              </a:rPr>
              <a:t>st</a:t>
            </a:r>
            <a:r>
              <a:rPr lang="en-GB" sz="1100" dirty="0">
                <a:solidFill>
                  <a:schemeClr val="tx1">
                    <a:lumMod val="85000"/>
                    <a:lumOff val="15000"/>
                  </a:schemeClr>
                </a:solidFill>
              </a:rPr>
              <a:t> for Assists p90 (1.012), 1</a:t>
            </a:r>
            <a:r>
              <a:rPr lang="en-GB" sz="1100" baseline="30000" dirty="0">
                <a:solidFill>
                  <a:schemeClr val="tx1">
                    <a:lumMod val="85000"/>
                    <a:lumOff val="15000"/>
                  </a:schemeClr>
                </a:solidFill>
              </a:rPr>
              <a:t>st</a:t>
            </a:r>
            <a:r>
              <a:rPr lang="en-GB" sz="1100" dirty="0">
                <a:solidFill>
                  <a:schemeClr val="tx1">
                    <a:lumMod val="85000"/>
                    <a:lumOff val="15000"/>
                  </a:schemeClr>
                </a:solidFill>
              </a:rPr>
              <a:t> for Deep progressions p90 (143.2), 2</a:t>
            </a:r>
            <a:r>
              <a:rPr lang="en-GB" sz="1100" baseline="30000" dirty="0">
                <a:solidFill>
                  <a:schemeClr val="tx1">
                    <a:lumMod val="85000"/>
                    <a:lumOff val="15000"/>
                  </a:schemeClr>
                </a:solidFill>
              </a:rPr>
              <a:t>nd</a:t>
            </a:r>
            <a:r>
              <a:rPr lang="en-GB" sz="1100" dirty="0">
                <a:solidFill>
                  <a:schemeClr val="tx1">
                    <a:lumMod val="85000"/>
                    <a:lumOff val="15000"/>
                  </a:schemeClr>
                </a:solidFill>
              </a:rPr>
              <a:t> for Carry Distance p90 (337.1), 1</a:t>
            </a:r>
            <a:r>
              <a:rPr lang="en-GB" sz="1100" baseline="30000" dirty="0">
                <a:solidFill>
                  <a:schemeClr val="tx1">
                    <a:lumMod val="85000"/>
                    <a:lumOff val="15000"/>
                  </a:schemeClr>
                </a:solidFill>
              </a:rPr>
              <a:t>st</a:t>
            </a:r>
            <a:r>
              <a:rPr lang="en-GB" sz="1100" dirty="0">
                <a:solidFill>
                  <a:schemeClr val="tx1">
                    <a:lumMod val="85000"/>
                    <a:lumOff val="15000"/>
                  </a:schemeClr>
                </a:solidFill>
              </a:rPr>
              <a:t> for Carries into the Box p90 (6.874), 3</a:t>
            </a:r>
            <a:r>
              <a:rPr lang="en-GB" sz="1100" baseline="30000" dirty="0">
                <a:solidFill>
                  <a:schemeClr val="tx1">
                    <a:lumMod val="85000"/>
                    <a:lumOff val="15000"/>
                  </a:schemeClr>
                </a:solidFill>
              </a:rPr>
              <a:t>rd</a:t>
            </a:r>
            <a:r>
              <a:rPr lang="en-GB" sz="1100" dirty="0">
                <a:solidFill>
                  <a:schemeClr val="tx1">
                    <a:lumMod val="85000"/>
                    <a:lumOff val="15000"/>
                  </a:schemeClr>
                </a:solidFill>
              </a:rPr>
              <a:t> for Dribbles % Success (85.3%), and 2</a:t>
            </a:r>
            <a:r>
              <a:rPr lang="en-GB" sz="1100" baseline="30000" dirty="0">
                <a:solidFill>
                  <a:schemeClr val="tx1">
                    <a:lumMod val="85000"/>
                    <a:lumOff val="15000"/>
                  </a:schemeClr>
                </a:solidFill>
              </a:rPr>
              <a:t>nd</a:t>
            </a:r>
            <a:r>
              <a:rPr lang="en-GB" sz="1100" dirty="0">
                <a:solidFill>
                  <a:schemeClr val="tx1">
                    <a:lumMod val="85000"/>
                    <a:lumOff val="15000"/>
                  </a:schemeClr>
                </a:solidFill>
              </a:rPr>
              <a:t> for Cross in Open Play Success % (46.8%).</a:t>
            </a:r>
          </a:p>
          <a:p>
            <a:pPr lvl="1">
              <a:buFont typeface="Arial" panose="020B0604020202020204" pitchFamily="34" charset="0"/>
              <a:buChar char="•"/>
            </a:pPr>
            <a:endParaRPr lang="en-GB" sz="1100" dirty="0">
              <a:solidFill>
                <a:schemeClr val="tx1">
                  <a:lumMod val="85000"/>
                  <a:lumOff val="15000"/>
                </a:schemeClr>
              </a:solidFill>
            </a:endParaRPr>
          </a:p>
          <a:p>
            <a:pPr lvl="1">
              <a:buFont typeface="Arial" panose="020B0604020202020204" pitchFamily="34" charset="0"/>
              <a:buChar char="•"/>
            </a:pPr>
            <a:r>
              <a:rPr lang="en-GB" sz="1100" dirty="0" err="1">
                <a:solidFill>
                  <a:schemeClr val="tx1">
                    <a:lumMod val="85000"/>
                    <a:lumOff val="15000"/>
                  </a:schemeClr>
                </a:solidFill>
              </a:rPr>
              <a:t>Grosicki</a:t>
            </a:r>
            <a:r>
              <a:rPr lang="en-GB" sz="1100" dirty="0">
                <a:solidFill>
                  <a:schemeClr val="tx1">
                    <a:lumMod val="85000"/>
                    <a:lumOff val="15000"/>
                  </a:schemeClr>
                </a:solidFill>
              </a:rPr>
              <a:t> statistics and data should be checked as the radar produces is over 100% in places.</a:t>
            </a:r>
          </a:p>
          <a:p>
            <a:pPr lvl="1">
              <a:buFont typeface="Arial" panose="020B0604020202020204" pitchFamily="34" charset="0"/>
              <a:buChar char="•"/>
            </a:pPr>
            <a:endParaRPr lang="en-GB" sz="1100" dirty="0">
              <a:solidFill>
                <a:schemeClr val="tx1">
                  <a:lumMod val="85000"/>
                  <a:lumOff val="15000"/>
                </a:schemeClr>
              </a:solidFill>
            </a:endParaRPr>
          </a:p>
          <a:p>
            <a:pPr lvl="1">
              <a:buFont typeface="Arial" panose="020B0604020202020204" pitchFamily="34" charset="0"/>
              <a:buChar char="•"/>
            </a:pPr>
            <a:r>
              <a:rPr lang="en-GB" sz="1100" dirty="0">
                <a:solidFill>
                  <a:schemeClr val="tx1">
                    <a:lumMod val="85000"/>
                    <a:lumOff val="15000"/>
                  </a:schemeClr>
                </a:solidFill>
              </a:rPr>
              <a:t>Since West Brom have since been promoted to the Premier League and </a:t>
            </a:r>
            <a:r>
              <a:rPr lang="en-GB" sz="1100" dirty="0" err="1">
                <a:solidFill>
                  <a:schemeClr val="tx1">
                    <a:lumMod val="85000"/>
                    <a:lumOff val="15000"/>
                  </a:schemeClr>
                </a:solidFill>
              </a:rPr>
              <a:t>Grosicki</a:t>
            </a:r>
            <a:r>
              <a:rPr lang="en-GB" sz="1100" dirty="0">
                <a:solidFill>
                  <a:schemeClr val="tx1">
                    <a:lumMod val="85000"/>
                    <a:lumOff val="15000"/>
                  </a:schemeClr>
                </a:solidFill>
              </a:rPr>
              <a:t> has only joined the club in January 2020,  he is most likely out of price range of most Championship teams, including Derby, and he is unlikely to want to leave the club during a Premier League campaign. </a:t>
            </a:r>
          </a:p>
          <a:p>
            <a:pPr lvl="1">
              <a:buFont typeface="Arial" panose="020B0604020202020204" pitchFamily="34" charset="0"/>
              <a:buChar char="•"/>
            </a:pPr>
            <a:endParaRPr lang="en-GB" sz="1100" dirty="0">
              <a:solidFill>
                <a:schemeClr val="tx1">
                  <a:lumMod val="85000"/>
                  <a:lumOff val="15000"/>
                </a:schemeClr>
              </a:solidFill>
            </a:endParaRPr>
          </a:p>
          <a:p>
            <a:pPr lvl="1">
              <a:buFont typeface="Arial" panose="020B0604020202020204" pitchFamily="34" charset="0"/>
              <a:buChar char="•"/>
            </a:pPr>
            <a:r>
              <a:rPr lang="en-GB" sz="1100" dirty="0">
                <a:solidFill>
                  <a:schemeClr val="tx1">
                    <a:lumMod val="85000"/>
                    <a:lumOff val="15000"/>
                  </a:schemeClr>
                </a:solidFill>
              </a:rPr>
              <a:t>Looking outside of the data, despite being right-footed, </a:t>
            </a:r>
            <a:r>
              <a:rPr lang="en-GB" sz="1100" dirty="0" err="1">
                <a:solidFill>
                  <a:schemeClr val="tx1">
                    <a:lumMod val="85000"/>
                    <a:lumOff val="15000"/>
                  </a:schemeClr>
                </a:solidFill>
              </a:rPr>
              <a:t>Grosicki</a:t>
            </a:r>
            <a:r>
              <a:rPr lang="en-GB" sz="1100" dirty="0">
                <a:solidFill>
                  <a:schemeClr val="tx1">
                    <a:lumMod val="85000"/>
                    <a:lumOff val="15000"/>
                  </a:schemeClr>
                </a:solidFill>
              </a:rPr>
              <a:t> plays as an inverted left-winger, another position Derby have a lack of depth, but he would not be a direct replace for Lawrence on the right-wing</a:t>
            </a:r>
          </a:p>
          <a:p>
            <a:pPr lvl="1">
              <a:buFont typeface="Arial" panose="020B0604020202020204" pitchFamily="34" charset="0"/>
              <a:buChar char="•"/>
            </a:pPr>
            <a:endParaRPr lang="en-GB" sz="1100" dirty="0">
              <a:solidFill>
                <a:schemeClr val="tx1">
                  <a:lumMod val="85000"/>
                  <a:lumOff val="15000"/>
                </a:schemeClr>
              </a:solidFill>
            </a:endParaRPr>
          </a:p>
          <a:p>
            <a:pPr lvl="1">
              <a:buFont typeface="Arial" panose="020B0604020202020204" pitchFamily="34" charset="0"/>
              <a:buChar char="•"/>
            </a:pPr>
            <a:r>
              <a:rPr lang="en-GB" sz="1100" dirty="0" err="1">
                <a:solidFill>
                  <a:schemeClr val="tx1">
                    <a:lumMod val="85000"/>
                    <a:lumOff val="15000"/>
                  </a:schemeClr>
                </a:solidFill>
              </a:rPr>
              <a:t>Grosicki</a:t>
            </a:r>
            <a:r>
              <a:rPr lang="en-GB" sz="1100" dirty="0">
                <a:solidFill>
                  <a:schemeClr val="tx1">
                    <a:lumMod val="85000"/>
                    <a:lumOff val="15000"/>
                  </a:schemeClr>
                </a:solidFill>
              </a:rPr>
              <a:t> is a highly experience player at 32 years of age and over 70 caps for his country. He would potentially have a lower transfer fee (estimated £2.16mil as per </a:t>
            </a:r>
            <a:r>
              <a:rPr lang="en-GB" sz="1100" dirty="0" err="1">
                <a:solidFill>
                  <a:schemeClr val="tx1">
                    <a:lumMod val="85000"/>
                    <a:lumOff val="15000"/>
                  </a:schemeClr>
                </a:solidFill>
              </a:rPr>
              <a:t>TransferMarkt</a:t>
            </a:r>
            <a:r>
              <a:rPr lang="en-GB" sz="1100" dirty="0">
                <a:solidFill>
                  <a:schemeClr val="tx1">
                    <a:lumMod val="85000"/>
                    <a:lumOff val="15000"/>
                  </a:schemeClr>
                </a:solidFill>
              </a:rPr>
              <a:t>), however, he may have higher wage demands and Derby might be better replacing Lawrence with a younger, up-and-coming player.</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Goals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1: Kamil </a:t>
            </a:r>
            <a:r>
              <a:rPr lang="en-GB" sz="2800" dirty="0" err="1"/>
              <a:t>Grosicki</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Winger;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551163" y="1290505"/>
            <a:ext cx="907954" cy="1060042"/>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2050135" y="2135493"/>
            <a:ext cx="1303396"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wingers regarding Goals p90</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1222900" y="1664534"/>
            <a:ext cx="921489" cy="6018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CF4AE03-9569-CA43-87A3-200E47AA5A4D}"/>
              </a:ext>
            </a:extLst>
          </p:cNvPr>
          <p:cNvSpPr/>
          <p:nvPr/>
        </p:nvSpPr>
        <p:spPr>
          <a:xfrm>
            <a:off x="1175462" y="3770231"/>
            <a:ext cx="459129" cy="283879"/>
          </a:xfrm>
          <a:prstGeom prst="ellipse">
            <a:avLst/>
          </a:prstGeom>
          <a:solidFill>
            <a:srgbClr val="FFFF0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2" name="Oval 11">
            <a:extLst>
              <a:ext uri="{FF2B5EF4-FFF2-40B4-BE49-F238E27FC236}">
                <a16:creationId xmlns:a16="http://schemas.microsoft.com/office/drawing/2014/main" id="{D937749F-6846-C240-BB4A-C9A58066106B}"/>
              </a:ext>
            </a:extLst>
          </p:cNvPr>
          <p:cNvSpPr/>
          <p:nvPr/>
        </p:nvSpPr>
        <p:spPr>
          <a:xfrm>
            <a:off x="735712" y="1350610"/>
            <a:ext cx="522672"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352701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26</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2:</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Best U-23 player in the Championship</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3054002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4" y="1449918"/>
            <a:ext cx="4500405" cy="4475360"/>
          </a:xfrm>
        </p:spPr>
        <p:txBody>
          <a:bodyPr lIns="0" tIns="0" rIns="0" bIns="0" anchor="t">
            <a:normAutofit fontScale="925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09/08/2000</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London, England</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1.84m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n/a</a:t>
            </a:r>
          </a:p>
          <a:p>
            <a:pPr lvl="1">
              <a:buFont typeface="Arial" panose="020B0604020202020204" pitchFamily="34" charset="0"/>
              <a:buChar char="•"/>
            </a:pPr>
            <a:r>
              <a:rPr lang="en-GB" sz="1800" b="1" dirty="0">
                <a:solidFill>
                  <a:schemeClr val="tx1">
                    <a:lumMod val="85000"/>
                    <a:lumOff val="15000"/>
                  </a:schemeClr>
                </a:solidFill>
              </a:rPr>
              <a:t>Total appearances for Middlesbrough in all competitions: </a:t>
            </a:r>
            <a:r>
              <a:rPr lang="en-GB" sz="1800" dirty="0">
                <a:solidFill>
                  <a:schemeClr val="tx1">
                    <a:lumMod val="85000"/>
                    <a:lumOff val="15000"/>
                  </a:schemeClr>
                </a:solidFill>
              </a:rPr>
              <a:t>29</a:t>
            </a:r>
          </a:p>
          <a:p>
            <a:pPr lvl="1">
              <a:buFont typeface="Arial" panose="020B0604020202020204" pitchFamily="34" charset="0"/>
              <a:buChar char="•"/>
            </a:pPr>
            <a:r>
              <a:rPr lang="en-GB" sz="1800" b="1" dirty="0">
                <a:solidFill>
                  <a:schemeClr val="tx1">
                    <a:lumMod val="85000"/>
                    <a:lumOff val="15000"/>
                  </a:schemeClr>
                </a:solidFill>
              </a:rPr>
              <a:t>Goals for Middlesbrough: </a:t>
            </a:r>
            <a:r>
              <a:rPr lang="en-GB" sz="1800" dirty="0">
                <a:solidFill>
                  <a:schemeClr val="tx1">
                    <a:lumMod val="85000"/>
                    <a:lumOff val="15000"/>
                  </a:schemeClr>
                </a:solidFill>
              </a:rPr>
              <a:t>1</a:t>
            </a:r>
          </a:p>
          <a:p>
            <a:pPr lvl="1">
              <a:buFont typeface="Arial" panose="020B0604020202020204" pitchFamily="34" charset="0"/>
              <a:buChar char="•"/>
            </a:pPr>
            <a:r>
              <a:rPr lang="en-GB" sz="1800" b="1" dirty="0">
                <a:solidFill>
                  <a:schemeClr val="tx1">
                    <a:lumMod val="85000"/>
                    <a:lumOff val="15000"/>
                  </a:schemeClr>
                </a:solidFill>
              </a:rPr>
              <a:t>Assists for Middlesbrough: </a:t>
            </a:r>
            <a:r>
              <a:rPr lang="en-GB" sz="1800" dirty="0">
                <a:solidFill>
                  <a:schemeClr val="tx1">
                    <a:lumMod val="85000"/>
                    <a:lumOff val="15000"/>
                  </a:schemeClr>
                </a:solidFill>
              </a:rPr>
              <a:t>0</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£1.62mil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2: </a:t>
            </a:r>
            <a:r>
              <a:rPr lang="en-GB" sz="2800" dirty="0" err="1"/>
              <a:t>Djed</a:t>
            </a:r>
            <a:r>
              <a:rPr lang="en-GB" sz="2800" dirty="0"/>
              <a:t> Spence</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3" name="Picture 6" descr="Spence gets on his bike to drive Middlesbrough's resurgence | The Northern  Echo">
            <a:extLst>
              <a:ext uri="{FF2B5EF4-FFF2-40B4-BE49-F238E27FC236}">
                <a16:creationId xmlns:a16="http://schemas.microsoft.com/office/drawing/2014/main" id="{2A6EACA6-092C-424B-8ECF-11B159E6B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082" r="24485" b="184"/>
          <a:stretch/>
        </p:blipFill>
        <p:spPr bwMode="auto">
          <a:xfrm>
            <a:off x="387350" y="1445810"/>
            <a:ext cx="2715077" cy="44753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BB9A32-AD36-3C4D-A50C-D708798D6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2808" y="1445810"/>
            <a:ext cx="4328634" cy="4227968"/>
          </a:xfrm>
          <a:prstGeom prst="rect">
            <a:avLst/>
          </a:prstGeom>
        </p:spPr>
      </p:pic>
    </p:spTree>
    <p:extLst>
      <p:ext uri="{BB962C8B-B14F-4D97-AF65-F5344CB8AC3E}">
        <p14:creationId xmlns:p14="http://schemas.microsoft.com/office/powerpoint/2010/main" val="1538512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63B32C-38CD-D54B-B8E5-CCB6BB553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4" y="1240540"/>
            <a:ext cx="5025606" cy="4527441"/>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598166" y="1281279"/>
            <a:ext cx="6391468" cy="4486703"/>
          </a:xfrm>
        </p:spPr>
        <p:txBody>
          <a:bodyPr lIns="0" tIns="0" rIns="0" bIns="0" anchor="t">
            <a:noAutofit/>
          </a:bodyPr>
          <a:lstStyle/>
          <a:p>
            <a:pPr lvl="1">
              <a:buFont typeface="Arial" panose="020B0604020202020204" pitchFamily="34" charset="0"/>
              <a:buChar char="•"/>
            </a:pPr>
            <a:r>
              <a:rPr lang="en-GB" sz="1400" dirty="0">
                <a:solidFill>
                  <a:schemeClr val="tx1">
                    <a:lumMod val="85000"/>
                    <a:lumOff val="15000"/>
                  </a:schemeClr>
                </a:solidFill>
              </a:rPr>
              <a:t>A strong aspect of Bogle’s game is his contribution of Deep Progressions p90, where he finished the 2019/20 season 2</a:t>
            </a:r>
            <a:r>
              <a:rPr lang="en-GB" sz="1400" baseline="30000" dirty="0">
                <a:solidFill>
                  <a:schemeClr val="tx1">
                    <a:lumMod val="85000"/>
                    <a:lumOff val="15000"/>
                  </a:schemeClr>
                </a:solidFill>
              </a:rPr>
              <a:t>nd</a:t>
            </a:r>
            <a:r>
              <a:rPr lang="en-GB" sz="1400" dirty="0">
                <a:solidFill>
                  <a:schemeClr val="tx1">
                    <a:lumMod val="85000"/>
                    <a:lumOff val="15000"/>
                  </a:schemeClr>
                </a:solidFill>
              </a:rPr>
              <a:t> (30.7) for U-23 players, a metric in which Spence of Middlesbrough finished 3</a:t>
            </a:r>
            <a:r>
              <a:rPr lang="en-GB" sz="1400" baseline="30000" dirty="0">
                <a:solidFill>
                  <a:schemeClr val="tx1">
                    <a:lumMod val="85000"/>
                    <a:lumOff val="15000"/>
                  </a:schemeClr>
                </a:solidFill>
              </a:rPr>
              <a:t>rd</a:t>
            </a:r>
            <a:r>
              <a:rPr lang="en-GB" sz="1400" dirty="0">
                <a:solidFill>
                  <a:schemeClr val="tx1">
                    <a:lumMod val="85000"/>
                    <a:lumOff val="15000"/>
                  </a:schemeClr>
                </a:solidFill>
              </a:rPr>
              <a:t> (29.6), which would suggest he would suit Derby’s playing style.</a:t>
            </a:r>
          </a:p>
          <a:p>
            <a:pPr lvl="1">
              <a:buFont typeface="Arial" panose="020B0604020202020204" pitchFamily="34" charset="0"/>
              <a:buChar char="•"/>
            </a:pPr>
            <a:endParaRPr lang="en-GB" sz="1400" dirty="0">
              <a:solidFill>
                <a:schemeClr val="tx1">
                  <a:lumMod val="85000"/>
                  <a:lumOff val="15000"/>
                </a:schemeClr>
              </a:solidFill>
            </a:endParaRPr>
          </a:p>
          <a:p>
            <a:pPr lvl="1">
              <a:buFont typeface="Arial" panose="020B0604020202020204" pitchFamily="34" charset="0"/>
              <a:buChar char="•"/>
            </a:pPr>
            <a:r>
              <a:rPr lang="en-GB" sz="1400" dirty="0">
                <a:solidFill>
                  <a:schemeClr val="tx1">
                    <a:lumMod val="85000"/>
                    <a:lumOff val="15000"/>
                  </a:schemeClr>
                </a:solidFill>
              </a:rPr>
              <a:t>Alfie Doughty finishes 1</a:t>
            </a:r>
            <a:r>
              <a:rPr lang="en-GB" sz="1400" baseline="30000" dirty="0">
                <a:solidFill>
                  <a:schemeClr val="tx1">
                    <a:lumMod val="85000"/>
                    <a:lumOff val="15000"/>
                  </a:schemeClr>
                </a:solidFill>
              </a:rPr>
              <a:t>st</a:t>
            </a:r>
            <a:r>
              <a:rPr lang="en-GB" sz="1400" dirty="0">
                <a:solidFill>
                  <a:schemeClr val="tx1">
                    <a:lumMod val="85000"/>
                    <a:lumOff val="15000"/>
                  </a:schemeClr>
                </a:solidFill>
              </a:rPr>
              <a:t> for all U-23 players for Deep Progressions per 90 minutes with 30.9, just ahead of Bogle. However, despite being both left and right-footed in the 21</a:t>
            </a:r>
            <a:r>
              <a:rPr lang="en-GB" sz="1400" baseline="30000" dirty="0">
                <a:solidFill>
                  <a:schemeClr val="tx1">
                    <a:lumMod val="85000"/>
                    <a:lumOff val="15000"/>
                  </a:schemeClr>
                </a:solidFill>
              </a:rPr>
              <a:t>st</a:t>
            </a:r>
            <a:r>
              <a:rPr lang="en-GB" sz="1400" dirty="0">
                <a:solidFill>
                  <a:schemeClr val="tx1">
                    <a:lumMod val="85000"/>
                    <a:lumOff val="15000"/>
                  </a:schemeClr>
                </a:solidFill>
              </a:rPr>
              <a:t> Club dataset, as per </a:t>
            </a:r>
            <a:r>
              <a:rPr lang="en-GB" sz="1400" dirty="0" err="1">
                <a:solidFill>
                  <a:schemeClr val="tx1">
                    <a:lumMod val="85000"/>
                    <a:lumOff val="15000"/>
                  </a:schemeClr>
                </a:solidFill>
              </a:rPr>
              <a:t>TransferMarkt</a:t>
            </a:r>
            <a:r>
              <a:rPr lang="en-GB" sz="1400" dirty="0">
                <a:solidFill>
                  <a:schemeClr val="tx1">
                    <a:lumMod val="85000"/>
                    <a:lumOff val="15000"/>
                  </a:schemeClr>
                </a:solidFill>
              </a:rPr>
              <a:t> he is a left-back/left-midfielder and for this reason he has been discounted as a possible candidate.</a:t>
            </a:r>
          </a:p>
          <a:p>
            <a:pPr lvl="1">
              <a:buFont typeface="Arial" panose="020B0604020202020204" pitchFamily="34" charset="0"/>
              <a:buChar char="•"/>
            </a:pPr>
            <a:endParaRPr lang="en-GB" sz="1400" dirty="0">
              <a:solidFill>
                <a:schemeClr val="tx1">
                  <a:lumMod val="85000"/>
                  <a:lumOff val="15000"/>
                </a:schemeClr>
              </a:solidFill>
            </a:endParaRPr>
          </a:p>
          <a:p>
            <a:pPr lvl="1">
              <a:buFont typeface="Arial" panose="020B0604020202020204" pitchFamily="34" charset="0"/>
              <a:buChar char="•"/>
            </a:pPr>
            <a:r>
              <a:rPr lang="en-GB" sz="1400" dirty="0">
                <a:solidFill>
                  <a:schemeClr val="tx1">
                    <a:lumMod val="85000"/>
                    <a:lumOff val="15000"/>
                  </a:schemeClr>
                </a:solidFill>
              </a:rPr>
              <a:t>Spence also finished 6</a:t>
            </a:r>
            <a:r>
              <a:rPr lang="en-GB" sz="1400" baseline="30000" dirty="0">
                <a:solidFill>
                  <a:schemeClr val="tx1">
                    <a:lumMod val="85000"/>
                    <a:lumOff val="15000"/>
                  </a:schemeClr>
                </a:solidFill>
              </a:rPr>
              <a:t>th</a:t>
            </a:r>
            <a:r>
              <a:rPr lang="en-GB" sz="1400" dirty="0">
                <a:solidFill>
                  <a:schemeClr val="tx1">
                    <a:lumMod val="85000"/>
                    <a:lumOff val="15000"/>
                  </a:schemeClr>
                </a:solidFill>
              </a:rPr>
              <a:t> for Blocks p90 (1.66) and 6</a:t>
            </a:r>
            <a:r>
              <a:rPr lang="en-GB" sz="1400" baseline="30000" dirty="0">
                <a:solidFill>
                  <a:schemeClr val="tx1">
                    <a:lumMod val="85000"/>
                    <a:lumOff val="15000"/>
                  </a:schemeClr>
                </a:solidFill>
              </a:rPr>
              <a:t>th</a:t>
            </a:r>
            <a:r>
              <a:rPr lang="en-GB" sz="1400" dirty="0">
                <a:solidFill>
                  <a:schemeClr val="tx1">
                    <a:lumMod val="85000"/>
                    <a:lumOff val="15000"/>
                  </a:schemeClr>
                </a:solidFill>
              </a:rPr>
              <a:t> for Passing Open Play Success % (18.6) for U-23 players in the Championship.</a:t>
            </a:r>
          </a:p>
          <a:p>
            <a:pPr lvl="1">
              <a:buFont typeface="Arial" panose="020B0604020202020204" pitchFamily="34" charset="0"/>
              <a:buChar char="•"/>
            </a:pPr>
            <a:endParaRPr lang="en-GB" sz="1400" dirty="0">
              <a:solidFill>
                <a:schemeClr val="tx1">
                  <a:lumMod val="85000"/>
                  <a:lumOff val="15000"/>
                </a:schemeClr>
              </a:solidFill>
            </a:endParaRPr>
          </a:p>
          <a:p>
            <a:pPr lvl="1">
              <a:buFont typeface="Arial" panose="020B0604020202020204" pitchFamily="34" charset="0"/>
              <a:buChar char="•"/>
            </a:pPr>
            <a:r>
              <a:rPr lang="en-GB" sz="1400" dirty="0">
                <a:solidFill>
                  <a:schemeClr val="tx1">
                    <a:lumMod val="85000"/>
                    <a:lumOff val="15000"/>
                  </a:schemeClr>
                </a:solidFill>
              </a:rPr>
              <a:t>According to </a:t>
            </a:r>
            <a:r>
              <a:rPr lang="en-GB" sz="1400" dirty="0" err="1">
                <a:solidFill>
                  <a:schemeClr val="tx1">
                    <a:lumMod val="85000"/>
                    <a:lumOff val="15000"/>
                  </a:schemeClr>
                </a:solidFill>
              </a:rPr>
              <a:t>TransferMarkt</a:t>
            </a:r>
            <a:r>
              <a:rPr lang="en-GB" sz="1400" dirty="0">
                <a:solidFill>
                  <a:schemeClr val="tx1">
                    <a:lumMod val="85000"/>
                    <a:lumOff val="15000"/>
                  </a:schemeClr>
                </a:solidFill>
              </a:rPr>
              <a:t>, Spence’s current value is £1.7M compared with Bogles of £5.8M, £3.9M. Spence may well be within Derby’s price range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Deep Progressions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2: </a:t>
            </a:r>
            <a:r>
              <a:rPr lang="en-GB" sz="2800" dirty="0" err="1"/>
              <a:t>Djed</a:t>
            </a:r>
            <a:r>
              <a:rPr lang="en-GB" sz="2800" dirty="0"/>
              <a:t> Spence</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Full-Back;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1527537" y="1212018"/>
            <a:ext cx="3109199" cy="1315374"/>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2785550" y="3267465"/>
            <a:ext cx="1574268"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full-backs regarding Deep Progressions p90 contributions</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2488966" y="2027288"/>
            <a:ext cx="982517" cy="13147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CF4AE03-9569-CA43-87A3-200E47AA5A4D}"/>
              </a:ext>
            </a:extLst>
          </p:cNvPr>
          <p:cNvSpPr/>
          <p:nvPr/>
        </p:nvSpPr>
        <p:spPr>
          <a:xfrm>
            <a:off x="4923199" y="1347764"/>
            <a:ext cx="522672" cy="436833"/>
          </a:xfrm>
          <a:prstGeom prst="ellipse">
            <a:avLst/>
          </a:prstGeom>
          <a:solidFill>
            <a:srgbClr val="FFFF0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2" name="Oval 11">
            <a:extLst>
              <a:ext uri="{FF2B5EF4-FFF2-40B4-BE49-F238E27FC236}">
                <a16:creationId xmlns:a16="http://schemas.microsoft.com/office/drawing/2014/main" id="{D937749F-6846-C240-BB4A-C9A58066106B}"/>
              </a:ext>
            </a:extLst>
          </p:cNvPr>
          <p:cNvSpPr/>
          <p:nvPr/>
        </p:nvSpPr>
        <p:spPr>
          <a:xfrm>
            <a:off x="1820185" y="1483079"/>
            <a:ext cx="522672"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193526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292298"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31/12/1997</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err="1">
                <a:solidFill>
                  <a:schemeClr val="tx1">
                    <a:lumMod val="85000"/>
                    <a:lumOff val="15000"/>
                  </a:schemeClr>
                </a:solidFill>
              </a:rPr>
              <a:t>Okija</a:t>
            </a:r>
            <a:r>
              <a:rPr lang="en-GB" sz="1800" dirty="0">
                <a:solidFill>
                  <a:schemeClr val="tx1">
                    <a:lumMod val="85000"/>
                    <a:lumOff val="15000"/>
                  </a:schemeClr>
                </a:solidFill>
              </a:rPr>
              <a:t>, Nigeria</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22</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1.75m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Nigerian/English</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Right-Winger</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Left-Winger</a:t>
            </a:r>
          </a:p>
          <a:p>
            <a:pPr lvl="1">
              <a:buFont typeface="Arial" panose="020B0604020202020204" pitchFamily="34" charset="0"/>
              <a:buChar char="•"/>
            </a:pPr>
            <a:r>
              <a:rPr lang="en-GB" sz="1800" b="1" dirty="0">
                <a:solidFill>
                  <a:schemeClr val="tx1">
                    <a:lumMod val="85000"/>
                    <a:lumOff val="15000"/>
                  </a:schemeClr>
                </a:solidFill>
              </a:rPr>
              <a:t>Total appearances for QPR in all competitions: </a:t>
            </a:r>
            <a:r>
              <a:rPr lang="en-GB" sz="1800" dirty="0">
                <a:solidFill>
                  <a:schemeClr val="tx1">
                    <a:lumMod val="85000"/>
                    <a:lumOff val="15000"/>
                  </a:schemeClr>
                </a:solidFill>
              </a:rPr>
              <a:t>95</a:t>
            </a:r>
          </a:p>
          <a:p>
            <a:pPr lvl="1">
              <a:buFont typeface="Arial" panose="020B0604020202020204" pitchFamily="34" charset="0"/>
              <a:buChar char="•"/>
            </a:pPr>
            <a:r>
              <a:rPr lang="en-GB" sz="1800" b="1" dirty="0">
                <a:solidFill>
                  <a:schemeClr val="tx1">
                    <a:lumMod val="85000"/>
                    <a:lumOff val="15000"/>
                  </a:schemeClr>
                </a:solidFill>
              </a:rPr>
              <a:t>Goals for QPR: </a:t>
            </a:r>
            <a:r>
              <a:rPr lang="en-GB" sz="1800" dirty="0">
                <a:solidFill>
                  <a:schemeClr val="tx1">
                    <a:lumMod val="85000"/>
                    <a:lumOff val="15000"/>
                  </a:schemeClr>
                </a:solidFill>
              </a:rPr>
              <a:t>10</a:t>
            </a:r>
          </a:p>
          <a:p>
            <a:pPr lvl="1">
              <a:buFont typeface="Arial" panose="020B0604020202020204" pitchFamily="34" charset="0"/>
              <a:buChar char="•"/>
            </a:pPr>
            <a:r>
              <a:rPr lang="en-GB" sz="1800" b="1" dirty="0">
                <a:solidFill>
                  <a:schemeClr val="tx1">
                    <a:lumMod val="85000"/>
                    <a:lumOff val="15000"/>
                  </a:schemeClr>
                </a:solidFill>
              </a:rPr>
              <a:t>Assists for QPR: </a:t>
            </a:r>
            <a:r>
              <a:rPr lang="en-GB" sz="1800" dirty="0">
                <a:solidFill>
                  <a:schemeClr val="tx1">
                    <a:lumMod val="85000"/>
                    <a:lumOff val="15000"/>
                  </a:schemeClr>
                </a:solidFill>
              </a:rPr>
              <a:t>10</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£1.53mil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400" dirty="0"/>
              <a:t>Right-Winger Recommendation 2: Bright </a:t>
            </a:r>
            <a:r>
              <a:rPr lang="en-GB" sz="2400" dirty="0" err="1"/>
              <a:t>Osayi</a:t>
            </a:r>
            <a:r>
              <a:rPr lang="en-GB" sz="2400" dirty="0"/>
              <a:t>-Samuel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What Bright Osayi-Samuel could bring to Leeds United as transfer links  emerge - Leeds Live">
            <a:extLst>
              <a:ext uri="{FF2B5EF4-FFF2-40B4-BE49-F238E27FC236}">
                <a16:creationId xmlns:a16="http://schemas.microsoft.com/office/drawing/2014/main" id="{A4AA29CD-E5FD-FF4D-9C35-8B7A4CB4D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55" t="4266" r="23067" b="-381"/>
          <a:stretch/>
        </p:blipFill>
        <p:spPr bwMode="auto">
          <a:xfrm>
            <a:off x="387351" y="1449916"/>
            <a:ext cx="2715076" cy="44753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7F30FB-2B3F-914B-B6D7-CE132544C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742" y="1449916"/>
            <a:ext cx="4331908" cy="4214717"/>
          </a:xfrm>
          <a:prstGeom prst="rect">
            <a:avLst/>
          </a:prstGeom>
        </p:spPr>
      </p:pic>
    </p:spTree>
    <p:extLst>
      <p:ext uri="{BB962C8B-B14F-4D97-AF65-F5344CB8AC3E}">
        <p14:creationId xmlns:p14="http://schemas.microsoft.com/office/powerpoint/2010/main" val="260168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000" dirty="0">
                <a:solidFill>
                  <a:schemeClr val="tx1">
                    <a:lumMod val="65000"/>
                    <a:lumOff val="35000"/>
                  </a:schemeClr>
                </a:solidFill>
                <a:latin typeface="Arial"/>
              </a:rPr>
              <a:t>The aim of this presentation pack:</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To used </a:t>
            </a:r>
            <a:r>
              <a:rPr lang="en-GB" sz="3500" dirty="0">
                <a:solidFill>
                  <a:schemeClr val="tx1"/>
                </a:solidFill>
              </a:rPr>
              <a:t>data analysis as the starting point to identify replacements  for two Derby County players – </a:t>
            </a:r>
          </a:p>
          <a:p>
            <a:pPr defTabSz="1219170">
              <a:lnSpc>
                <a:spcPts val="4000"/>
              </a:lnSpc>
            </a:pPr>
            <a:r>
              <a:rPr lang="en-GB" sz="3500" u="sng" dirty="0">
                <a:solidFill>
                  <a:schemeClr val="tx1"/>
                </a:solidFill>
              </a:rPr>
              <a:t>Jayden Bogle</a:t>
            </a:r>
            <a:r>
              <a:rPr lang="en-GB" sz="3500" dirty="0">
                <a:solidFill>
                  <a:schemeClr val="tx1"/>
                </a:solidFill>
              </a:rPr>
              <a:t> and </a:t>
            </a:r>
            <a:r>
              <a:rPr lang="en-GB" sz="3500" u="sng" dirty="0">
                <a:solidFill>
                  <a:schemeClr val="tx1"/>
                </a:solidFill>
              </a:rPr>
              <a:t>Tom Lawrence</a:t>
            </a:r>
            <a:endParaRPr lang="en-GB" sz="3500" u="sng" dirty="0">
              <a:solidFill>
                <a:schemeClr val="tx1"/>
              </a:solidFill>
              <a:latin typeface="Arial"/>
            </a:endParaRPr>
          </a:p>
        </p:txBody>
      </p:sp>
    </p:spTree>
    <p:extLst>
      <p:ext uri="{BB962C8B-B14F-4D97-AF65-F5344CB8AC3E}">
        <p14:creationId xmlns:p14="http://schemas.microsoft.com/office/powerpoint/2010/main" val="3997115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F7F433-A0EB-A248-913B-B1A8158A4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4" y="1276635"/>
            <a:ext cx="4962063" cy="4403831"/>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622398" y="1281279"/>
            <a:ext cx="6367235" cy="4486703"/>
          </a:xfrm>
        </p:spPr>
        <p:txBody>
          <a:bodyPr lIns="0" tIns="0" rIns="0" bIns="0" anchor="t">
            <a:noAutofit/>
          </a:bodyPr>
          <a:lstStyle/>
          <a:p>
            <a:pPr lvl="1">
              <a:buFont typeface="Arial" panose="020B0604020202020204" pitchFamily="34" charset="0"/>
              <a:buChar char="•"/>
            </a:pPr>
            <a:r>
              <a:rPr lang="en-GB" sz="1300" dirty="0">
                <a:solidFill>
                  <a:schemeClr val="tx1">
                    <a:lumMod val="85000"/>
                    <a:lumOff val="15000"/>
                  </a:schemeClr>
                </a:solidFill>
              </a:rPr>
              <a:t>A strong aspect of Lawrence’s game is his goal contribution to the team with 0.252 Goals per 90 minutes (13</a:t>
            </a:r>
            <a:r>
              <a:rPr lang="en-GB" sz="1300" baseline="30000" dirty="0">
                <a:solidFill>
                  <a:schemeClr val="tx1">
                    <a:lumMod val="85000"/>
                    <a:lumOff val="15000"/>
                  </a:schemeClr>
                </a:solidFill>
              </a:rPr>
              <a:t>th </a:t>
            </a:r>
            <a:r>
              <a:rPr lang="en-GB" sz="1300" dirty="0">
                <a:solidFill>
                  <a:schemeClr val="tx1">
                    <a:lumMod val="85000"/>
                    <a:lumOff val="15000"/>
                  </a:schemeClr>
                </a:solidFill>
              </a:rPr>
              <a:t>in the Championship for 2019/20), a metric in which </a:t>
            </a:r>
            <a:r>
              <a:rPr lang="en-GB" sz="1300" dirty="0" err="1">
                <a:solidFill>
                  <a:schemeClr val="tx1">
                    <a:lumMod val="85000"/>
                    <a:lumOff val="15000"/>
                  </a:schemeClr>
                </a:solidFill>
              </a:rPr>
              <a:t>Oyasi</a:t>
            </a:r>
            <a:r>
              <a:rPr lang="en-GB" sz="1300" dirty="0">
                <a:solidFill>
                  <a:schemeClr val="tx1">
                    <a:lumMod val="85000"/>
                    <a:lumOff val="15000"/>
                  </a:schemeClr>
                </a:solidFill>
              </a:rPr>
              <a:t>-Samuel of QPR finishes 3</a:t>
            </a:r>
            <a:r>
              <a:rPr lang="en-GB" sz="1300" baseline="30000" dirty="0">
                <a:solidFill>
                  <a:schemeClr val="tx1">
                    <a:lumMod val="85000"/>
                    <a:lumOff val="15000"/>
                  </a:schemeClr>
                </a:solidFill>
              </a:rPr>
              <a:t>rd</a:t>
            </a:r>
            <a:r>
              <a:rPr lang="en-GB" sz="1300" dirty="0">
                <a:solidFill>
                  <a:schemeClr val="tx1">
                    <a:lumMod val="85000"/>
                    <a:lumOff val="15000"/>
                  </a:schemeClr>
                </a:solidFill>
              </a:rPr>
              <a:t> for U-23 players with 0.1425 goals.</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Other U-23 players such as Jarrod Bowen (West Ham), Kyle Edwards (West Brom), and Grady </a:t>
            </a:r>
            <a:r>
              <a:rPr lang="en-GB" sz="1300" dirty="0" err="1">
                <a:solidFill>
                  <a:schemeClr val="tx1">
                    <a:lumMod val="85000"/>
                    <a:lumOff val="15000"/>
                  </a:schemeClr>
                </a:solidFill>
              </a:rPr>
              <a:t>Diangana</a:t>
            </a:r>
            <a:r>
              <a:rPr lang="en-GB" sz="1300" dirty="0">
                <a:solidFill>
                  <a:schemeClr val="tx1">
                    <a:lumMod val="85000"/>
                    <a:lumOff val="15000"/>
                  </a:schemeClr>
                </a:solidFill>
              </a:rPr>
              <a:t> (West Brom), who have a higher Goals per 90 minutes, all now play in the Premier League. Chris Willock who was on Loan at Arsenal is now currently with </a:t>
            </a:r>
            <a:r>
              <a:rPr lang="en-GB" sz="1300" dirty="0" err="1">
                <a:solidFill>
                  <a:schemeClr val="tx1">
                    <a:lumMod val="85000"/>
                    <a:lumOff val="15000"/>
                  </a:schemeClr>
                </a:solidFill>
              </a:rPr>
              <a:t>Benefica</a:t>
            </a:r>
            <a:r>
              <a:rPr lang="en-GB" sz="1300" dirty="0">
                <a:solidFill>
                  <a:schemeClr val="tx1">
                    <a:lumMod val="85000"/>
                    <a:lumOff val="15000"/>
                  </a:schemeClr>
                </a:solidFill>
              </a:rPr>
              <a:t> B in Portugal. For this reason, these players have been discounted as potential candidates.</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err="1">
                <a:solidFill>
                  <a:schemeClr val="tx1">
                    <a:lumMod val="85000"/>
                    <a:lumOff val="15000"/>
                  </a:schemeClr>
                </a:solidFill>
              </a:rPr>
              <a:t>Oyasi</a:t>
            </a:r>
            <a:r>
              <a:rPr lang="en-GB" sz="1300" dirty="0">
                <a:solidFill>
                  <a:schemeClr val="tx1">
                    <a:lumMod val="85000"/>
                    <a:lumOff val="15000"/>
                  </a:schemeClr>
                </a:solidFill>
              </a:rPr>
              <a:t>-Samuel is a consistently good performer in the Championship, with many other strong aspects to his game when compared with other U-23s, finishing 1</a:t>
            </a:r>
            <a:r>
              <a:rPr lang="en-GB" sz="1300" baseline="30000" dirty="0">
                <a:solidFill>
                  <a:schemeClr val="tx1">
                    <a:lumMod val="85000"/>
                    <a:lumOff val="15000"/>
                  </a:schemeClr>
                </a:solidFill>
              </a:rPr>
              <a:t>st</a:t>
            </a:r>
            <a:r>
              <a:rPr lang="en-GB" sz="1300" dirty="0">
                <a:solidFill>
                  <a:schemeClr val="tx1">
                    <a:lumMod val="85000"/>
                    <a:lumOff val="15000"/>
                  </a:schemeClr>
                </a:solidFill>
              </a:rPr>
              <a:t> for Carries in the Box p90 (4.816), 1</a:t>
            </a:r>
            <a:r>
              <a:rPr lang="en-GB" sz="1300" baseline="30000" dirty="0">
                <a:solidFill>
                  <a:schemeClr val="tx1">
                    <a:lumMod val="85000"/>
                    <a:lumOff val="15000"/>
                  </a:schemeClr>
                </a:solidFill>
              </a:rPr>
              <a:t>st</a:t>
            </a:r>
            <a:r>
              <a:rPr lang="en-GB" sz="1300" dirty="0">
                <a:solidFill>
                  <a:schemeClr val="tx1">
                    <a:lumMod val="85000"/>
                    <a:lumOff val="15000"/>
                  </a:schemeClr>
                </a:solidFill>
              </a:rPr>
              <a:t> for Passes Open Play into the Box Success % (59%), 2</a:t>
            </a:r>
            <a:r>
              <a:rPr lang="en-GB" sz="1300" baseline="30000" dirty="0">
                <a:solidFill>
                  <a:schemeClr val="tx1">
                    <a:lumMod val="85000"/>
                    <a:lumOff val="15000"/>
                  </a:schemeClr>
                </a:solidFill>
              </a:rPr>
              <a:t>nd</a:t>
            </a:r>
            <a:r>
              <a:rPr lang="en-GB" sz="1300" dirty="0">
                <a:solidFill>
                  <a:schemeClr val="tx1">
                    <a:lumMod val="85000"/>
                    <a:lumOff val="15000"/>
                  </a:schemeClr>
                </a:solidFill>
              </a:rPr>
              <a:t> for Carry Distance p90 (224.9m), 2</a:t>
            </a:r>
            <a:r>
              <a:rPr lang="en-GB" sz="1300" baseline="30000" dirty="0">
                <a:solidFill>
                  <a:schemeClr val="tx1">
                    <a:lumMod val="85000"/>
                    <a:lumOff val="15000"/>
                  </a:schemeClr>
                </a:solidFill>
              </a:rPr>
              <a:t>nd</a:t>
            </a:r>
            <a:r>
              <a:rPr lang="en-GB" sz="1300" dirty="0">
                <a:solidFill>
                  <a:schemeClr val="tx1">
                    <a:lumMod val="85000"/>
                    <a:lumOff val="15000"/>
                  </a:schemeClr>
                </a:solidFill>
              </a:rPr>
              <a:t> for Assists p90 (0.2280), 2</a:t>
            </a:r>
            <a:r>
              <a:rPr lang="en-GB" sz="1300" baseline="30000" dirty="0">
                <a:solidFill>
                  <a:schemeClr val="tx1">
                    <a:lumMod val="85000"/>
                    <a:lumOff val="15000"/>
                  </a:schemeClr>
                </a:solidFill>
              </a:rPr>
              <a:t>nd</a:t>
            </a:r>
            <a:r>
              <a:rPr lang="en-GB" sz="1300" dirty="0">
                <a:solidFill>
                  <a:schemeClr val="tx1">
                    <a:lumMod val="85000"/>
                    <a:lumOff val="15000"/>
                  </a:schemeClr>
                </a:solidFill>
              </a:rPr>
              <a:t> for Crosses Open Play Success % (27.3%), 3</a:t>
            </a:r>
            <a:r>
              <a:rPr lang="en-GB" sz="1300" baseline="30000" dirty="0">
                <a:solidFill>
                  <a:schemeClr val="tx1">
                    <a:lumMod val="85000"/>
                    <a:lumOff val="15000"/>
                  </a:schemeClr>
                </a:solidFill>
              </a:rPr>
              <a:t>rd</a:t>
            </a:r>
            <a:r>
              <a:rPr lang="en-GB" sz="1300" dirty="0">
                <a:solidFill>
                  <a:schemeClr val="tx1">
                    <a:lumMod val="85000"/>
                    <a:lumOff val="15000"/>
                  </a:schemeClr>
                </a:solidFill>
              </a:rPr>
              <a:t> for Deep Progressions (82.2), 4</a:t>
            </a:r>
            <a:r>
              <a:rPr lang="en-GB" sz="1300" baseline="30000" dirty="0">
                <a:solidFill>
                  <a:schemeClr val="tx1">
                    <a:lumMod val="85000"/>
                    <a:lumOff val="15000"/>
                  </a:schemeClr>
                </a:solidFill>
              </a:rPr>
              <a:t>th</a:t>
            </a:r>
            <a:r>
              <a:rPr lang="en-GB" sz="1300" dirty="0">
                <a:solidFill>
                  <a:schemeClr val="tx1">
                    <a:lumMod val="85000"/>
                    <a:lumOff val="15000"/>
                  </a:schemeClr>
                </a:solidFill>
              </a:rPr>
              <a:t> for Dribbles Success % (56.6%), and 7</a:t>
            </a:r>
            <a:r>
              <a:rPr lang="en-GB" sz="1300" baseline="30000" dirty="0">
                <a:solidFill>
                  <a:schemeClr val="tx1">
                    <a:lumMod val="85000"/>
                    <a:lumOff val="15000"/>
                  </a:schemeClr>
                </a:solidFill>
              </a:rPr>
              <a:t>th</a:t>
            </a:r>
            <a:r>
              <a:rPr lang="en-GB" sz="1300" dirty="0">
                <a:solidFill>
                  <a:schemeClr val="tx1">
                    <a:lumMod val="85000"/>
                    <a:lumOff val="15000"/>
                  </a:schemeClr>
                </a:solidFill>
              </a:rPr>
              <a:t> for Interceptions p90 (0.37).</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Another potential player of interest regarding high Goals p90 output is Adam Armstrong of Blackburn Rovers. Armstrong however has a higher market value of £3.6M according to </a:t>
            </a:r>
            <a:r>
              <a:rPr lang="en-GB" sz="1300" dirty="0" err="1">
                <a:solidFill>
                  <a:schemeClr val="tx1">
                    <a:lumMod val="85000"/>
                    <a:lumOff val="15000"/>
                  </a:schemeClr>
                </a:solidFill>
              </a:rPr>
              <a:t>TransferMarkt</a:t>
            </a:r>
            <a:r>
              <a:rPr lang="en-GB" sz="1300"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Goals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2: </a:t>
            </a:r>
            <a:r>
              <a:rPr lang="en-GB" sz="2800" dirty="0" err="1"/>
              <a:t>Oyasi</a:t>
            </a:r>
            <a:r>
              <a:rPr lang="en-GB" sz="2800" dirty="0"/>
              <a:t>-Samuel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Winger;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420002" y="1224063"/>
            <a:ext cx="1522086" cy="2331114"/>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2050135" y="2135493"/>
            <a:ext cx="1303396"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wingers regarding Carries into the Box p90</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1222900" y="1664534"/>
            <a:ext cx="921489" cy="6018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D937749F-6846-C240-BB4A-C9A58066106B}"/>
              </a:ext>
            </a:extLst>
          </p:cNvPr>
          <p:cNvSpPr/>
          <p:nvPr/>
        </p:nvSpPr>
        <p:spPr>
          <a:xfrm>
            <a:off x="735711" y="1350610"/>
            <a:ext cx="858419"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70808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3:</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500" dirty="0">
                <a:solidFill>
                  <a:schemeClr val="tx1"/>
                </a:solidFill>
                <a:latin typeface="Arial"/>
              </a:rPr>
              <a:t>Best performing player outside the Championship</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2661830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292298"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a:t>
            </a:r>
            <a:r>
              <a:rPr lang="en-GB" sz="1800" dirty="0">
                <a:solidFill>
                  <a:schemeClr val="tx1">
                    <a:lumMod val="85000"/>
                    <a:lumOff val="15000"/>
                  </a:schemeClr>
                </a:solidFill>
              </a:rPr>
              <a:t> 12/03/1998</a:t>
            </a: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22</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Bedford, England</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1.79m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p>
          <a:p>
            <a:pPr lvl="1">
              <a:buFont typeface="Arial" panose="020B0604020202020204" pitchFamily="34" charset="0"/>
              <a:buChar char="•"/>
            </a:pPr>
            <a:r>
              <a:rPr lang="en-GB" sz="1800" b="1" dirty="0">
                <a:solidFill>
                  <a:schemeClr val="tx1">
                    <a:lumMod val="85000"/>
                    <a:lumOff val="15000"/>
                  </a:schemeClr>
                </a:solidFill>
              </a:rPr>
              <a:t>Other position(s):</a:t>
            </a:r>
            <a:r>
              <a:rPr lang="en-GB" sz="1800" dirty="0">
                <a:solidFill>
                  <a:schemeClr val="tx1">
                    <a:lumMod val="85000"/>
                    <a:lumOff val="15000"/>
                  </a:schemeClr>
                </a:solidFill>
              </a:rPr>
              <a:t> n/a</a:t>
            </a:r>
          </a:p>
          <a:p>
            <a:pPr lvl="1">
              <a:buFont typeface="Arial" panose="020B0604020202020204" pitchFamily="34" charset="0"/>
              <a:buChar char="•"/>
            </a:pPr>
            <a:r>
              <a:rPr lang="en-GB" sz="1800" b="1" dirty="0">
                <a:solidFill>
                  <a:schemeClr val="tx1">
                    <a:lumMod val="85000"/>
                    <a:lumOff val="15000"/>
                  </a:schemeClr>
                </a:solidFill>
              </a:rPr>
              <a:t>Total appearances for MK Dons in all competitions: </a:t>
            </a:r>
            <a:r>
              <a:rPr lang="en-GB" sz="1800" dirty="0">
                <a:solidFill>
                  <a:schemeClr val="tx1">
                    <a:lumMod val="85000"/>
                    <a:lumOff val="15000"/>
                  </a:schemeClr>
                </a:solidFill>
              </a:rPr>
              <a:t>118</a:t>
            </a:r>
          </a:p>
          <a:p>
            <a:pPr lvl="1">
              <a:buFont typeface="Arial" panose="020B0604020202020204" pitchFamily="34" charset="0"/>
              <a:buChar char="•"/>
            </a:pPr>
            <a:r>
              <a:rPr lang="en-GB" sz="1800" b="1" dirty="0">
                <a:solidFill>
                  <a:schemeClr val="tx1">
                    <a:lumMod val="85000"/>
                    <a:lumOff val="15000"/>
                  </a:schemeClr>
                </a:solidFill>
              </a:rPr>
              <a:t>Goals for MK Dons: </a:t>
            </a:r>
            <a:r>
              <a:rPr lang="en-GB" sz="1800" dirty="0">
                <a:solidFill>
                  <a:schemeClr val="tx1">
                    <a:lumMod val="85000"/>
                    <a:lumOff val="15000"/>
                  </a:schemeClr>
                </a:solidFill>
              </a:rPr>
              <a:t>5</a:t>
            </a:r>
          </a:p>
          <a:p>
            <a:pPr lvl="1">
              <a:buFont typeface="Arial" panose="020B0604020202020204" pitchFamily="34" charset="0"/>
              <a:buChar char="•"/>
            </a:pPr>
            <a:r>
              <a:rPr lang="en-GB" sz="1800" b="1" dirty="0">
                <a:solidFill>
                  <a:schemeClr val="tx1">
                    <a:lumMod val="85000"/>
                    <a:lumOff val="15000"/>
                  </a:schemeClr>
                </a:solidFill>
              </a:rPr>
              <a:t>Assists for MK Dons: </a:t>
            </a:r>
            <a:r>
              <a:rPr lang="en-GB" sz="1800" dirty="0">
                <a:solidFill>
                  <a:schemeClr val="tx1">
                    <a:lumMod val="85000"/>
                    <a:lumOff val="15000"/>
                  </a:schemeClr>
                </a:solidFill>
              </a:rPr>
              <a:t>4</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£225k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3: Callum </a:t>
            </a:r>
            <a:r>
              <a:rPr lang="en-GB" sz="2800" dirty="0" err="1"/>
              <a:t>Brittain</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Report: Spurs look to replicate Dele Alli deal with move for Callum Brittain,  but face Chelsea battle – HITC">
            <a:extLst>
              <a:ext uri="{FF2B5EF4-FFF2-40B4-BE49-F238E27FC236}">
                <a16:creationId xmlns:a16="http://schemas.microsoft.com/office/drawing/2014/main" id="{EF9B3834-2FF2-1143-814C-BD12C42588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9" r="4431" b="4876"/>
          <a:stretch/>
        </p:blipFill>
        <p:spPr bwMode="auto">
          <a:xfrm>
            <a:off x="394864" y="1449917"/>
            <a:ext cx="2707564" cy="44753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E3D13C-4521-8E4D-A15F-811B0D3E1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623" y="1449916"/>
            <a:ext cx="4416423" cy="4313715"/>
          </a:xfrm>
          <a:prstGeom prst="rect">
            <a:avLst/>
          </a:prstGeom>
        </p:spPr>
      </p:pic>
    </p:spTree>
    <p:extLst>
      <p:ext uri="{BB962C8B-B14F-4D97-AF65-F5344CB8AC3E}">
        <p14:creationId xmlns:p14="http://schemas.microsoft.com/office/powerpoint/2010/main" val="4121841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6A44DE6-CCF5-334C-BDED-E571BB26C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4" y="1258629"/>
            <a:ext cx="5025606" cy="4481772"/>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634128" y="1281279"/>
            <a:ext cx="6355505" cy="4481773"/>
          </a:xfrm>
        </p:spPr>
        <p:txBody>
          <a:bodyPr lIns="0" tIns="0" rIns="0" bIns="0" anchor="t">
            <a:noAutofit/>
          </a:bodyPr>
          <a:lstStyle/>
          <a:p>
            <a:pPr lvl="1">
              <a:buFont typeface="Arial" panose="020B0604020202020204" pitchFamily="34" charset="0"/>
              <a:buChar char="•"/>
            </a:pPr>
            <a:r>
              <a:rPr lang="en-GB" sz="1200" dirty="0">
                <a:solidFill>
                  <a:schemeClr val="tx1">
                    <a:lumMod val="85000"/>
                    <a:lumOff val="15000"/>
                  </a:schemeClr>
                </a:solidFill>
              </a:rPr>
              <a:t>A strong aspect of Bogle’s game is his contribution of Deep Progressions p90, where he finished 4</a:t>
            </a:r>
            <a:r>
              <a:rPr lang="en-GB" sz="1200" baseline="30000" dirty="0">
                <a:solidFill>
                  <a:schemeClr val="tx1">
                    <a:lumMod val="85000"/>
                    <a:lumOff val="15000"/>
                  </a:schemeClr>
                </a:solidFill>
              </a:rPr>
              <a:t>th</a:t>
            </a:r>
            <a:r>
              <a:rPr lang="en-GB" sz="1200" dirty="0">
                <a:solidFill>
                  <a:schemeClr val="tx1">
                    <a:lumMod val="85000"/>
                    <a:lumOff val="15000"/>
                  </a:schemeClr>
                </a:solidFill>
              </a:rPr>
              <a:t> in the Championship for the 2019/20 season (30.7), a metric in which Callum </a:t>
            </a:r>
            <a:r>
              <a:rPr lang="en-GB" sz="1200" dirty="0" err="1">
                <a:solidFill>
                  <a:schemeClr val="tx1">
                    <a:lumMod val="85000"/>
                    <a:lumOff val="15000"/>
                  </a:schemeClr>
                </a:solidFill>
              </a:rPr>
              <a:t>Brittain</a:t>
            </a:r>
            <a:r>
              <a:rPr lang="en-GB" sz="1200" dirty="0">
                <a:solidFill>
                  <a:schemeClr val="tx1">
                    <a:lumMod val="85000"/>
                    <a:lumOff val="15000"/>
                  </a:schemeClr>
                </a:solidFill>
              </a:rPr>
              <a:t> finished 1</a:t>
            </a:r>
            <a:r>
              <a:rPr lang="en-GB" sz="1200" baseline="30000" dirty="0">
                <a:solidFill>
                  <a:schemeClr val="tx1">
                    <a:lumMod val="85000"/>
                    <a:lumOff val="15000"/>
                  </a:schemeClr>
                </a:solidFill>
              </a:rPr>
              <a:t>st</a:t>
            </a:r>
            <a:r>
              <a:rPr lang="en-GB" sz="1200" dirty="0">
                <a:solidFill>
                  <a:schemeClr val="tx1">
                    <a:lumMod val="85000"/>
                    <a:lumOff val="15000"/>
                  </a:schemeClr>
                </a:solidFill>
              </a:rPr>
              <a:t> for League One (45.2), which would suggest he would suit Derby’s playing style.</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err="1">
                <a:solidFill>
                  <a:schemeClr val="tx1">
                    <a:lumMod val="85000"/>
                    <a:lumOff val="15000"/>
                  </a:schemeClr>
                </a:solidFill>
              </a:rPr>
              <a:t>Brittain</a:t>
            </a:r>
            <a:r>
              <a:rPr lang="en-GB" sz="1200" dirty="0">
                <a:solidFill>
                  <a:schemeClr val="tx1">
                    <a:lumMod val="85000"/>
                    <a:lumOff val="15000"/>
                  </a:schemeClr>
                </a:solidFill>
              </a:rPr>
              <a:t> also finished League One 2</a:t>
            </a:r>
            <a:r>
              <a:rPr lang="en-GB" sz="1200" baseline="30000" dirty="0">
                <a:solidFill>
                  <a:schemeClr val="tx1">
                    <a:lumMod val="85000"/>
                    <a:lumOff val="15000"/>
                  </a:schemeClr>
                </a:solidFill>
              </a:rPr>
              <a:t>nd</a:t>
            </a:r>
            <a:r>
              <a:rPr lang="en-GB" sz="1200" dirty="0">
                <a:solidFill>
                  <a:schemeClr val="tx1">
                    <a:lumMod val="85000"/>
                    <a:lumOff val="15000"/>
                  </a:schemeClr>
                </a:solidFill>
              </a:rPr>
              <a:t> for Carries p90 (49.68), 8</a:t>
            </a:r>
            <a:r>
              <a:rPr lang="en-GB" sz="1200" baseline="30000" dirty="0">
                <a:solidFill>
                  <a:schemeClr val="tx1">
                    <a:lumMod val="85000"/>
                    <a:lumOff val="15000"/>
                  </a:schemeClr>
                </a:solidFill>
              </a:rPr>
              <a:t>th</a:t>
            </a:r>
            <a:r>
              <a:rPr lang="en-GB" sz="1200" dirty="0">
                <a:solidFill>
                  <a:schemeClr val="tx1">
                    <a:lumMod val="85000"/>
                    <a:lumOff val="15000"/>
                  </a:schemeClr>
                </a:solidFill>
              </a:rPr>
              <a:t> for Recoveries p90, 9</a:t>
            </a:r>
            <a:r>
              <a:rPr lang="en-GB" sz="1200" baseline="30000" dirty="0">
                <a:solidFill>
                  <a:schemeClr val="tx1">
                    <a:lumMod val="85000"/>
                    <a:lumOff val="15000"/>
                  </a:schemeClr>
                </a:solidFill>
              </a:rPr>
              <a:t>th</a:t>
            </a:r>
            <a:r>
              <a:rPr lang="en-GB" sz="1200" dirty="0">
                <a:solidFill>
                  <a:schemeClr val="tx1">
                    <a:lumMod val="85000"/>
                    <a:lumOff val="15000"/>
                  </a:schemeClr>
                </a:solidFill>
              </a:rPr>
              <a:t> for Dribbles Success % (60.7%), 11</a:t>
            </a:r>
            <a:r>
              <a:rPr lang="en-GB" sz="1200" baseline="30000" dirty="0">
                <a:solidFill>
                  <a:schemeClr val="tx1">
                    <a:lumMod val="85000"/>
                    <a:lumOff val="15000"/>
                  </a:schemeClr>
                </a:solidFill>
              </a:rPr>
              <a:t>th</a:t>
            </a:r>
            <a:r>
              <a:rPr lang="en-GB" sz="1200" dirty="0">
                <a:solidFill>
                  <a:schemeClr val="tx1">
                    <a:lumMod val="85000"/>
                    <a:lumOff val="15000"/>
                  </a:schemeClr>
                </a:solidFill>
              </a:rPr>
              <a:t> for Passing Open Play Success % (18.4%), and 11</a:t>
            </a:r>
            <a:r>
              <a:rPr lang="en-GB" sz="1200" baseline="30000" dirty="0">
                <a:solidFill>
                  <a:schemeClr val="tx1">
                    <a:lumMod val="85000"/>
                    <a:lumOff val="15000"/>
                  </a:schemeClr>
                </a:solidFill>
              </a:rPr>
              <a:t>th</a:t>
            </a:r>
            <a:r>
              <a:rPr lang="en-GB" sz="1200" dirty="0">
                <a:solidFill>
                  <a:schemeClr val="tx1">
                    <a:lumMod val="85000"/>
                    <a:lumOff val="15000"/>
                  </a:schemeClr>
                </a:solidFill>
              </a:rPr>
              <a:t> for Blocks p90 (1.65).</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err="1">
                <a:solidFill>
                  <a:schemeClr val="tx1">
                    <a:lumMod val="85000"/>
                    <a:lumOff val="15000"/>
                  </a:schemeClr>
                </a:solidFill>
              </a:rPr>
              <a:t>Brittain</a:t>
            </a:r>
            <a:r>
              <a:rPr lang="en-GB" sz="1200" dirty="0">
                <a:solidFill>
                  <a:schemeClr val="tx1">
                    <a:lumMod val="85000"/>
                    <a:lumOff val="15000"/>
                  </a:schemeClr>
                </a:solidFill>
              </a:rPr>
              <a:t> is also 22 years of age and would qualify as an U-23 selection instead of </a:t>
            </a:r>
            <a:r>
              <a:rPr lang="en-GB" sz="1200" dirty="0" err="1">
                <a:solidFill>
                  <a:schemeClr val="tx1">
                    <a:lumMod val="85000"/>
                    <a:lumOff val="15000"/>
                  </a:schemeClr>
                </a:solidFill>
              </a:rPr>
              <a:t>Djed</a:t>
            </a:r>
            <a:r>
              <a:rPr lang="en-GB" sz="1200" dirty="0">
                <a:solidFill>
                  <a:schemeClr val="tx1">
                    <a:lumMod val="85000"/>
                    <a:lumOff val="15000"/>
                  </a:schemeClr>
                </a:solidFill>
              </a:rPr>
              <a:t> Spence. He has played over 100 games for MK Dons at just 22 years of age, which suggests that despite his young age, he has already had a lot of first team experience and would have the potential to make the jump up to league one.</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With an estimated value of £225k as per </a:t>
            </a:r>
            <a:r>
              <a:rPr lang="en-GB" sz="1200" dirty="0" err="1">
                <a:solidFill>
                  <a:schemeClr val="tx1">
                    <a:lumMod val="85000"/>
                    <a:lumOff val="15000"/>
                  </a:schemeClr>
                </a:solidFill>
              </a:rPr>
              <a:t>TransferMarkt</a:t>
            </a:r>
            <a:r>
              <a:rPr lang="en-GB" sz="1200" dirty="0">
                <a:solidFill>
                  <a:schemeClr val="tx1">
                    <a:lumMod val="85000"/>
                    <a:lumOff val="15000"/>
                  </a:schemeClr>
                </a:solidFill>
              </a:rPr>
              <a:t>, compared with </a:t>
            </a:r>
            <a:r>
              <a:rPr lang="en-GB" sz="1200" dirty="0" err="1">
                <a:solidFill>
                  <a:schemeClr val="tx1">
                    <a:lumMod val="85000"/>
                    <a:lumOff val="15000"/>
                  </a:schemeClr>
                </a:solidFill>
              </a:rPr>
              <a:t>Djed</a:t>
            </a:r>
            <a:r>
              <a:rPr lang="en-GB" sz="1200" dirty="0">
                <a:solidFill>
                  <a:schemeClr val="tx1">
                    <a:lumMod val="85000"/>
                    <a:lumOff val="15000"/>
                  </a:schemeClr>
                </a:solidFill>
              </a:rPr>
              <a:t> Spence valued at £1.62mil, </a:t>
            </a:r>
            <a:r>
              <a:rPr lang="en-GB" sz="1200" dirty="0" err="1">
                <a:solidFill>
                  <a:schemeClr val="tx1">
                    <a:lumMod val="85000"/>
                    <a:lumOff val="15000"/>
                  </a:schemeClr>
                </a:solidFill>
              </a:rPr>
              <a:t>Brittain</a:t>
            </a:r>
            <a:r>
              <a:rPr lang="en-GB" sz="1200" dirty="0">
                <a:solidFill>
                  <a:schemeClr val="tx1">
                    <a:lumMod val="85000"/>
                    <a:lumOff val="15000"/>
                  </a:schemeClr>
                </a:solidFill>
              </a:rPr>
              <a:t> may potentially be a under-valued player that would have the potential to improve as a player.</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In 118 games, </a:t>
            </a:r>
            <a:r>
              <a:rPr lang="en-GB" sz="1200" dirty="0" err="1">
                <a:solidFill>
                  <a:schemeClr val="tx1">
                    <a:lumMod val="85000"/>
                    <a:lumOff val="15000"/>
                  </a:schemeClr>
                </a:solidFill>
              </a:rPr>
              <a:t>Brittain</a:t>
            </a:r>
            <a:r>
              <a:rPr lang="en-GB" sz="1200" dirty="0">
                <a:solidFill>
                  <a:schemeClr val="tx1">
                    <a:lumMod val="85000"/>
                    <a:lumOff val="15000"/>
                  </a:schemeClr>
                </a:solidFill>
              </a:rPr>
              <a:t> has 5 goals and 4 assists. This may be due to MK Dons style of play, but Bogle with 17 assists with a similar number of games (91) has a greater output and </a:t>
            </a:r>
            <a:r>
              <a:rPr lang="en-GB" sz="1200" dirty="0" err="1">
                <a:solidFill>
                  <a:schemeClr val="tx1">
                    <a:lumMod val="85000"/>
                    <a:lumOff val="15000"/>
                  </a:schemeClr>
                </a:solidFill>
              </a:rPr>
              <a:t>Brittain</a:t>
            </a:r>
            <a:r>
              <a:rPr lang="en-GB" sz="1200" dirty="0">
                <a:solidFill>
                  <a:schemeClr val="tx1">
                    <a:lumMod val="85000"/>
                    <a:lumOff val="15000"/>
                  </a:schemeClr>
                </a:solidFill>
              </a:rPr>
              <a:t> would maybe need to improve his on his contribution to goals. Of course, assists don’t always tell the full story, and </a:t>
            </a:r>
            <a:r>
              <a:rPr lang="en-GB" sz="1200" dirty="0" err="1">
                <a:solidFill>
                  <a:schemeClr val="tx1">
                    <a:lumMod val="85000"/>
                    <a:lumOff val="15000"/>
                  </a:schemeClr>
                </a:solidFill>
              </a:rPr>
              <a:t>Brittain’s</a:t>
            </a:r>
            <a:r>
              <a:rPr lang="en-GB" sz="1200" dirty="0">
                <a:solidFill>
                  <a:schemeClr val="tx1">
                    <a:lumMod val="85000"/>
                    <a:lumOff val="15000"/>
                  </a:schemeClr>
                </a:solidFill>
              </a:rPr>
              <a:t> contribution may show up better for other metrics such as Expected Threat (</a:t>
            </a:r>
            <a:r>
              <a:rPr lang="en-GB" sz="1200" dirty="0" err="1">
                <a:solidFill>
                  <a:schemeClr val="tx1">
                    <a:lumMod val="85000"/>
                    <a:lumOff val="15000"/>
                  </a:schemeClr>
                </a:solidFill>
              </a:rPr>
              <a:t>xT</a:t>
            </a:r>
            <a:r>
              <a:rPr lang="en-GB" sz="1200"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Deep Progressions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3: Callum </a:t>
            </a:r>
            <a:r>
              <a:rPr lang="en-GB" sz="2800" dirty="0" err="1"/>
              <a:t>Brittain</a:t>
            </a:r>
            <a:endParaRPr lang="en-GB" sz="2800"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Full-Back;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608522" y="1281279"/>
            <a:ext cx="1808813" cy="1648038"/>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2966224" y="1938966"/>
            <a:ext cx="1574268"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full-backs regarding Deep Progressions p90 contributions</a:t>
            </a:r>
          </a:p>
        </p:txBody>
      </p:sp>
      <p:cxnSp>
        <p:nvCxnSpPr>
          <p:cNvPr id="13" name="Straight Arrow Connector 12">
            <a:extLst>
              <a:ext uri="{FF2B5EF4-FFF2-40B4-BE49-F238E27FC236}">
                <a16:creationId xmlns:a16="http://schemas.microsoft.com/office/drawing/2014/main" id="{6986F6C7-F51F-5349-ABCB-3AA2A82EDF2B}"/>
              </a:ext>
            </a:extLst>
          </p:cNvPr>
          <p:cNvCxnSpPr>
            <a:cxnSpLocks/>
            <a:stCxn id="15" idx="1"/>
          </p:cNvCxnSpPr>
          <p:nvPr/>
        </p:nvCxnSpPr>
        <p:spPr>
          <a:xfrm flipH="1" flipV="1">
            <a:off x="2063154" y="2246342"/>
            <a:ext cx="903070" cy="1108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D937749F-6846-C240-BB4A-C9A58066106B}"/>
              </a:ext>
            </a:extLst>
          </p:cNvPr>
          <p:cNvSpPr/>
          <p:nvPr/>
        </p:nvSpPr>
        <p:spPr>
          <a:xfrm>
            <a:off x="1747356" y="1683759"/>
            <a:ext cx="522672"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836716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292298"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24/02/1996</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24</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Coventry, England</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1.82m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Right-Winger</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Left-Winger, Attacking Midfield</a:t>
            </a:r>
          </a:p>
          <a:p>
            <a:pPr lvl="1">
              <a:buFont typeface="Arial" panose="020B0604020202020204" pitchFamily="34" charset="0"/>
              <a:buChar char="•"/>
            </a:pPr>
            <a:r>
              <a:rPr lang="en-GB" sz="1800" b="1" dirty="0">
                <a:solidFill>
                  <a:schemeClr val="tx1">
                    <a:lumMod val="85000"/>
                    <a:lumOff val="15000"/>
                  </a:schemeClr>
                </a:solidFill>
              </a:rPr>
              <a:t>Total appearances for Portsmouth in all competitions: </a:t>
            </a:r>
            <a:r>
              <a:rPr lang="en-GB" sz="1800" dirty="0">
                <a:solidFill>
                  <a:schemeClr val="tx1">
                    <a:lumMod val="85000"/>
                    <a:lumOff val="15000"/>
                  </a:schemeClr>
                </a:solidFill>
              </a:rPr>
              <a:t>41</a:t>
            </a:r>
          </a:p>
          <a:p>
            <a:pPr lvl="1">
              <a:buFont typeface="Arial" panose="020B0604020202020204" pitchFamily="34" charset="0"/>
              <a:buChar char="•"/>
            </a:pPr>
            <a:r>
              <a:rPr lang="en-GB" sz="1800" b="1" dirty="0">
                <a:solidFill>
                  <a:schemeClr val="tx1">
                    <a:lumMod val="85000"/>
                    <a:lumOff val="15000"/>
                  </a:schemeClr>
                </a:solidFill>
              </a:rPr>
              <a:t>Goals for Portsmouth: </a:t>
            </a:r>
            <a:r>
              <a:rPr lang="en-GB" sz="1800" dirty="0">
                <a:solidFill>
                  <a:schemeClr val="tx1">
                    <a:lumMod val="85000"/>
                    <a:lumOff val="15000"/>
                  </a:schemeClr>
                </a:solidFill>
              </a:rPr>
              <a:t>12</a:t>
            </a:r>
          </a:p>
          <a:p>
            <a:pPr lvl="1">
              <a:buFont typeface="Arial" panose="020B0604020202020204" pitchFamily="34" charset="0"/>
              <a:buChar char="•"/>
            </a:pPr>
            <a:r>
              <a:rPr lang="en-GB" sz="1800" b="1" dirty="0">
                <a:solidFill>
                  <a:schemeClr val="tx1">
                    <a:lumMod val="85000"/>
                    <a:lumOff val="15000"/>
                  </a:schemeClr>
                </a:solidFill>
              </a:rPr>
              <a:t>Assists for Portsmouth: </a:t>
            </a:r>
            <a:r>
              <a:rPr lang="en-GB" sz="1800" dirty="0">
                <a:solidFill>
                  <a:schemeClr val="tx1">
                    <a:lumMod val="85000"/>
                    <a:lumOff val="15000"/>
                  </a:schemeClr>
                </a:solidFill>
              </a:rPr>
              <a:t>6</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£900k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600" dirty="0"/>
              <a:t>Right-Winger Recommendation 3: Marcus Harness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Marcus Harness recalled for Portsmouth trip to struggling MK Dons | The News">
            <a:extLst>
              <a:ext uri="{FF2B5EF4-FFF2-40B4-BE49-F238E27FC236}">
                <a16:creationId xmlns:a16="http://schemas.microsoft.com/office/drawing/2014/main" id="{335B6D0F-E07C-9C47-808F-818BF0F30B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83" t="1" r="26026" b="427"/>
          <a:stretch/>
        </p:blipFill>
        <p:spPr bwMode="auto">
          <a:xfrm>
            <a:off x="394864" y="1449917"/>
            <a:ext cx="2707563" cy="44315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9D536D-5092-BC4A-9B61-ADF118034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5005" y="1449917"/>
            <a:ext cx="4453042" cy="4332574"/>
          </a:xfrm>
          <a:prstGeom prst="rect">
            <a:avLst/>
          </a:prstGeom>
        </p:spPr>
      </p:pic>
    </p:spTree>
    <p:extLst>
      <p:ext uri="{BB962C8B-B14F-4D97-AF65-F5344CB8AC3E}">
        <p14:creationId xmlns:p14="http://schemas.microsoft.com/office/powerpoint/2010/main" val="2882394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C2B199-67FA-544B-B54A-670F6D79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5" y="1281278"/>
            <a:ext cx="5072562" cy="4486703"/>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616852" y="1281279"/>
            <a:ext cx="6372782" cy="4486703"/>
          </a:xfrm>
        </p:spPr>
        <p:txBody>
          <a:bodyPr lIns="0" tIns="0" rIns="0" bIns="0" anchor="t">
            <a:noAutofit/>
          </a:bodyPr>
          <a:lstStyle/>
          <a:p>
            <a:pPr lvl="1">
              <a:buFont typeface="Arial" panose="020B0604020202020204" pitchFamily="34" charset="0"/>
              <a:buChar char="•"/>
            </a:pPr>
            <a:r>
              <a:rPr lang="en-GB" sz="1200" dirty="0">
                <a:solidFill>
                  <a:schemeClr val="tx1">
                    <a:lumMod val="85000"/>
                    <a:lumOff val="15000"/>
                  </a:schemeClr>
                </a:solidFill>
              </a:rPr>
              <a:t>A strong aspect of Lawrence’s game is his goal contribution to the team with 0.252 Goals per 90 minutes (13</a:t>
            </a:r>
            <a:r>
              <a:rPr lang="en-GB" sz="1200" baseline="30000" dirty="0">
                <a:solidFill>
                  <a:schemeClr val="tx1">
                    <a:lumMod val="85000"/>
                    <a:lumOff val="15000"/>
                  </a:schemeClr>
                </a:solidFill>
              </a:rPr>
              <a:t>th</a:t>
            </a:r>
            <a:r>
              <a:rPr lang="en-GB" sz="1200" dirty="0">
                <a:solidFill>
                  <a:schemeClr val="tx1">
                    <a:lumMod val="85000"/>
                    <a:lumOff val="15000"/>
                  </a:schemeClr>
                </a:solidFill>
              </a:rPr>
              <a:t>,in the Championship for 2019/20, a metric in which Marcus Harness of Portsmouth in League One finishes 5</a:t>
            </a:r>
            <a:r>
              <a:rPr lang="en-GB" sz="1200" baseline="30000" dirty="0">
                <a:solidFill>
                  <a:schemeClr val="tx1">
                    <a:lumMod val="85000"/>
                    <a:lumOff val="15000"/>
                  </a:schemeClr>
                </a:solidFill>
              </a:rPr>
              <a:t>th</a:t>
            </a:r>
            <a:r>
              <a:rPr lang="en-GB" sz="1200" dirty="0">
                <a:solidFill>
                  <a:schemeClr val="tx1">
                    <a:lumMod val="85000"/>
                    <a:lumOff val="15000"/>
                  </a:schemeClr>
                </a:solidFill>
              </a:rPr>
              <a:t> (0.51).</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Harness also finished 2</a:t>
            </a:r>
            <a:r>
              <a:rPr lang="en-GB" sz="1200" baseline="30000" dirty="0">
                <a:solidFill>
                  <a:schemeClr val="tx1">
                    <a:lumMod val="85000"/>
                    <a:lumOff val="15000"/>
                  </a:schemeClr>
                </a:solidFill>
              </a:rPr>
              <a:t>nd</a:t>
            </a:r>
            <a:r>
              <a:rPr lang="en-GB" sz="1200" dirty="0">
                <a:solidFill>
                  <a:schemeClr val="tx1">
                    <a:lumMod val="85000"/>
                    <a:lumOff val="15000"/>
                  </a:schemeClr>
                </a:solidFill>
              </a:rPr>
              <a:t> for Assists p90 (0.43), 6</a:t>
            </a:r>
            <a:r>
              <a:rPr lang="en-GB" sz="1200" baseline="30000" dirty="0">
                <a:solidFill>
                  <a:schemeClr val="tx1">
                    <a:lumMod val="85000"/>
                    <a:lumOff val="15000"/>
                  </a:schemeClr>
                </a:solidFill>
              </a:rPr>
              <a:t>th</a:t>
            </a:r>
            <a:r>
              <a:rPr lang="en-GB" sz="1200" dirty="0">
                <a:solidFill>
                  <a:schemeClr val="tx1">
                    <a:lumMod val="85000"/>
                    <a:lumOff val="15000"/>
                  </a:schemeClr>
                </a:solidFill>
              </a:rPr>
              <a:t> for Passes Open Play into the Box Success % (42%), 12</a:t>
            </a:r>
            <a:r>
              <a:rPr lang="en-GB" sz="1200" baseline="30000" dirty="0">
                <a:solidFill>
                  <a:schemeClr val="tx1">
                    <a:lumMod val="85000"/>
                    <a:lumOff val="15000"/>
                  </a:schemeClr>
                </a:solidFill>
              </a:rPr>
              <a:t>th</a:t>
            </a:r>
            <a:r>
              <a:rPr lang="en-GB" sz="1200" dirty="0">
                <a:solidFill>
                  <a:schemeClr val="tx1">
                    <a:lumMod val="85000"/>
                    <a:lumOff val="15000"/>
                  </a:schemeClr>
                </a:solidFill>
              </a:rPr>
              <a:t> for Carries into the Box per 90 (1.96).</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At 24 years old, Harness does not fit within the U-23 category, but he is still a young-player that shows good end-product statistic in terms of goals and assists per 90 mins.</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Harness has an estimated market value of £90k, a player that would be within Derby’s budget.</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Other considered players included Sunderland’s Chris Maguire and Rotherham’s Kieran Sadlier. Despite the data showing he plays with both feet, Sadlier from additional research is a left-winger and was discount. Maguire was also discount as at 31 years old, he may have less opportunity to continue to grow to be Championship level.</a:t>
            </a:r>
          </a:p>
          <a:p>
            <a:pPr lvl="1">
              <a:buFont typeface="Arial" panose="020B0604020202020204" pitchFamily="34" charset="0"/>
              <a:buChar char="•"/>
            </a:pPr>
            <a:endParaRPr lang="en-GB" sz="1200" dirty="0">
              <a:solidFill>
                <a:schemeClr val="tx1">
                  <a:lumMod val="85000"/>
                  <a:lumOff val="15000"/>
                </a:schemeClr>
              </a:solidFill>
            </a:endParaRPr>
          </a:p>
          <a:p>
            <a:pPr lvl="1">
              <a:buFont typeface="Arial" panose="020B0604020202020204" pitchFamily="34" charset="0"/>
              <a:buChar char="•"/>
            </a:pPr>
            <a:r>
              <a:rPr lang="en-GB" sz="1200" dirty="0">
                <a:solidFill>
                  <a:schemeClr val="tx1">
                    <a:lumMod val="85000"/>
                    <a:lumOff val="15000"/>
                  </a:schemeClr>
                </a:solidFill>
              </a:rPr>
              <a:t>Other potential players include Lynden Gooch of Sunderland who at 24, may also be a good potential target with 0.55 Goals per 90 mins. He performs less well with assists (0.055 per 90 mins), for this reason, Harness was selected.</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Goals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3: Marcus Harness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Winger;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962495" y="1317626"/>
            <a:ext cx="3026877" cy="1109406"/>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2279448" y="2861643"/>
            <a:ext cx="1303396"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wingers regarding Goals p90</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2146112" y="2090746"/>
            <a:ext cx="460744" cy="9599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D937749F-6846-C240-BB4A-C9A58066106B}"/>
              </a:ext>
            </a:extLst>
          </p:cNvPr>
          <p:cNvSpPr/>
          <p:nvPr/>
        </p:nvSpPr>
        <p:spPr>
          <a:xfrm>
            <a:off x="1111919" y="1653912"/>
            <a:ext cx="595500"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47012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36</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044557"/>
            <a:ext cx="11523406" cy="3298005"/>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500" dirty="0">
                <a:solidFill>
                  <a:schemeClr val="tx1">
                    <a:lumMod val="65000"/>
                    <a:lumOff val="35000"/>
                  </a:schemeClr>
                </a:solidFill>
                <a:latin typeface="Arial"/>
              </a:rPr>
              <a:t>Player choice 4:</a:t>
            </a:r>
          </a:p>
          <a:p>
            <a:pPr defTabSz="1219170">
              <a:lnSpc>
                <a:spcPts val="4000"/>
              </a:lnSpc>
            </a:pPr>
            <a:endParaRPr lang="en-GB" sz="2500" dirty="0">
              <a:solidFill>
                <a:schemeClr val="accent1">
                  <a:lumMod val="50000"/>
                </a:schemeClr>
              </a:solidFill>
              <a:latin typeface="Arial"/>
            </a:endParaRPr>
          </a:p>
          <a:p>
            <a:pPr defTabSz="1219170">
              <a:lnSpc>
                <a:spcPts val="4000"/>
              </a:lnSpc>
            </a:pPr>
            <a:r>
              <a:rPr lang="en-GB" sz="3000" dirty="0">
                <a:solidFill>
                  <a:schemeClr val="tx1"/>
                </a:solidFill>
                <a:latin typeface="Arial"/>
              </a:rPr>
              <a:t>Strong Performing Championship players within Budget</a:t>
            </a:r>
          </a:p>
          <a:p>
            <a:pPr defTabSz="1219170">
              <a:lnSpc>
                <a:spcPts val="4000"/>
              </a:lnSpc>
            </a:pPr>
            <a:r>
              <a:rPr lang="en-GB" sz="2500" dirty="0">
                <a:solidFill>
                  <a:schemeClr val="tx1"/>
                </a:solidFill>
                <a:latin typeface="Arial"/>
              </a:rPr>
              <a:t>for the 2019-2020 season</a:t>
            </a:r>
          </a:p>
        </p:txBody>
      </p:sp>
    </p:spTree>
    <p:extLst>
      <p:ext uri="{BB962C8B-B14F-4D97-AF65-F5344CB8AC3E}">
        <p14:creationId xmlns:p14="http://schemas.microsoft.com/office/powerpoint/2010/main" val="755657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292298"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17/09/1993</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27</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Huntingdon, England</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1.80m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Right-Back</a:t>
            </a: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n/a</a:t>
            </a:r>
          </a:p>
          <a:p>
            <a:pPr lvl="1">
              <a:buFont typeface="Arial" panose="020B0604020202020204" pitchFamily="34" charset="0"/>
              <a:buChar char="•"/>
            </a:pPr>
            <a:r>
              <a:rPr lang="en-GB" sz="1800" b="1" dirty="0">
                <a:solidFill>
                  <a:schemeClr val="tx1">
                    <a:lumMod val="85000"/>
                    <a:lumOff val="15000"/>
                  </a:schemeClr>
                </a:solidFill>
              </a:rPr>
              <a:t>Total appearances for QPR in all competitions: </a:t>
            </a:r>
            <a:r>
              <a:rPr lang="en-GB" sz="1800" dirty="0">
                <a:solidFill>
                  <a:schemeClr val="tx1">
                    <a:lumMod val="85000"/>
                    <a:lumOff val="15000"/>
                  </a:schemeClr>
                </a:solidFill>
              </a:rPr>
              <a:t>36</a:t>
            </a:r>
          </a:p>
          <a:p>
            <a:pPr lvl="1">
              <a:buFont typeface="Arial" panose="020B0604020202020204" pitchFamily="34" charset="0"/>
              <a:buChar char="•"/>
            </a:pPr>
            <a:r>
              <a:rPr lang="en-GB" sz="1800" b="1" dirty="0">
                <a:solidFill>
                  <a:schemeClr val="tx1">
                    <a:lumMod val="85000"/>
                    <a:lumOff val="15000"/>
                  </a:schemeClr>
                </a:solidFill>
              </a:rPr>
              <a:t>Goals for QPR: </a:t>
            </a:r>
            <a:r>
              <a:rPr lang="en-GB" sz="1800" dirty="0">
                <a:solidFill>
                  <a:schemeClr val="tx1">
                    <a:lumMod val="85000"/>
                    <a:lumOff val="15000"/>
                  </a:schemeClr>
                </a:solidFill>
              </a:rPr>
              <a:t>1</a:t>
            </a:r>
          </a:p>
          <a:p>
            <a:pPr lvl="1">
              <a:buFont typeface="Arial" panose="020B0604020202020204" pitchFamily="34" charset="0"/>
              <a:buChar char="•"/>
            </a:pPr>
            <a:r>
              <a:rPr lang="en-GB" sz="1800" b="1" dirty="0">
                <a:solidFill>
                  <a:schemeClr val="tx1">
                    <a:lumMod val="85000"/>
                    <a:lumOff val="15000"/>
                  </a:schemeClr>
                </a:solidFill>
              </a:rPr>
              <a:t>Assists for QPR: </a:t>
            </a:r>
            <a:r>
              <a:rPr lang="en-GB" sz="1800" dirty="0">
                <a:solidFill>
                  <a:schemeClr val="tx1">
                    <a:lumMod val="85000"/>
                    <a:lumOff val="15000"/>
                  </a:schemeClr>
                </a:solidFill>
              </a:rPr>
              <a:t>2</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£720k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4: Todd Kane</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Quiz: Have these 15 current and ex-QPR players ever played in the Premier  League? | Football League World">
            <a:extLst>
              <a:ext uri="{FF2B5EF4-FFF2-40B4-BE49-F238E27FC236}">
                <a16:creationId xmlns:a16="http://schemas.microsoft.com/office/drawing/2014/main" id="{3ABF62F9-4AE4-4244-854E-326C1A900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31" r="31337"/>
          <a:stretch/>
        </p:blipFill>
        <p:spPr bwMode="auto">
          <a:xfrm>
            <a:off x="387350" y="1449917"/>
            <a:ext cx="2715077" cy="44753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F7FE642-0936-BC4D-A3D8-B92C3CFFE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742" y="1449917"/>
            <a:ext cx="4485304" cy="4380994"/>
          </a:xfrm>
          <a:prstGeom prst="rect">
            <a:avLst/>
          </a:prstGeom>
        </p:spPr>
      </p:pic>
    </p:spTree>
    <p:extLst>
      <p:ext uri="{BB962C8B-B14F-4D97-AF65-F5344CB8AC3E}">
        <p14:creationId xmlns:p14="http://schemas.microsoft.com/office/powerpoint/2010/main" val="3357417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620E4D-6883-5B42-BC4D-564BFE58B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864" y="1257142"/>
            <a:ext cx="5099849" cy="4510839"/>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6342530" y="1281279"/>
            <a:ext cx="5647103" cy="4486703"/>
          </a:xfrm>
        </p:spPr>
        <p:txBody>
          <a:bodyPr lIns="0" tIns="0" rIns="0" bIns="0" anchor="t">
            <a:noAutofit/>
          </a:bodyPr>
          <a:lstStyle/>
          <a:p>
            <a:pPr lvl="1">
              <a:buFont typeface="Arial" panose="020B0604020202020204" pitchFamily="34" charset="0"/>
              <a:buChar char="•"/>
            </a:pPr>
            <a:r>
              <a:rPr lang="en-GB" sz="1300" dirty="0">
                <a:solidFill>
                  <a:schemeClr val="tx1">
                    <a:lumMod val="85000"/>
                    <a:lumOff val="15000"/>
                  </a:schemeClr>
                </a:solidFill>
              </a:rPr>
              <a:t>A strong aspect of Bogle’s game is his contribution of Deep Progressions p90, where he finished the 2019/20 season 4</a:t>
            </a:r>
            <a:r>
              <a:rPr lang="en-GB" sz="1300" baseline="30000" dirty="0">
                <a:solidFill>
                  <a:schemeClr val="tx1">
                    <a:lumMod val="85000"/>
                    <a:lumOff val="15000"/>
                  </a:schemeClr>
                </a:solidFill>
              </a:rPr>
              <a:t>th</a:t>
            </a:r>
            <a:r>
              <a:rPr lang="en-GB" sz="1300" dirty="0">
                <a:solidFill>
                  <a:schemeClr val="tx1">
                    <a:lumMod val="85000"/>
                    <a:lumOff val="15000"/>
                  </a:schemeClr>
                </a:solidFill>
              </a:rPr>
              <a:t> (30.7), a metric in which Kane finishes slightly ahead with 31.0.</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For this analysis, the players were filtered for values of £2M or under according to </a:t>
            </a:r>
            <a:r>
              <a:rPr lang="en-GB" sz="1300" dirty="0" err="1">
                <a:solidFill>
                  <a:schemeClr val="tx1">
                    <a:lumMod val="85000"/>
                    <a:lumOff val="15000"/>
                  </a:schemeClr>
                </a:solidFill>
              </a:rPr>
              <a:t>TransferMarkt</a:t>
            </a:r>
            <a:r>
              <a:rPr lang="en-GB" sz="1300" dirty="0">
                <a:solidFill>
                  <a:schemeClr val="tx1">
                    <a:lumMod val="85000"/>
                    <a:lumOff val="15000"/>
                  </a:schemeClr>
                </a:solidFill>
              </a:rPr>
              <a:t> to try and find players within Derby’s budget.</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Kane is 27 years of age and value at £720k according to </a:t>
            </a:r>
            <a:r>
              <a:rPr lang="en-GB" sz="1300" dirty="0" err="1">
                <a:solidFill>
                  <a:schemeClr val="tx1">
                    <a:lumMod val="85000"/>
                    <a:lumOff val="15000"/>
                  </a:schemeClr>
                </a:solidFill>
              </a:rPr>
              <a:t>TransferMarkt</a:t>
            </a:r>
            <a:r>
              <a:rPr lang="en-GB" sz="1300" dirty="0">
                <a:solidFill>
                  <a:schemeClr val="tx1">
                    <a:lumMod val="85000"/>
                    <a:lumOff val="15000"/>
                  </a:schemeClr>
                </a:solidFill>
              </a:rPr>
              <a:t>. He is potentially an under-valued right-back.</a:t>
            </a:r>
          </a:p>
          <a:p>
            <a:pPr lvl="1">
              <a:buFont typeface="Arial" panose="020B0604020202020204" pitchFamily="34" charset="0"/>
              <a:buChar char="•"/>
            </a:pPr>
            <a:endParaRPr lang="en-GB" sz="13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Deep Progressions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Right-Back Recommendation 4: Todd Kane</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Full-Back;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2040380" y="1062676"/>
            <a:ext cx="3628899" cy="1577294"/>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4007728" y="3323754"/>
            <a:ext cx="1574268"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full-backs regarding Deep Progressions p90 contributions</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4011940" y="2192294"/>
            <a:ext cx="593171" cy="12036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D937749F-6846-C240-BB4A-C9A58066106B}"/>
              </a:ext>
            </a:extLst>
          </p:cNvPr>
          <p:cNvSpPr/>
          <p:nvPr/>
        </p:nvSpPr>
        <p:spPr>
          <a:xfrm>
            <a:off x="2358232" y="1356300"/>
            <a:ext cx="476408" cy="38937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302037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141435" y="1449918"/>
            <a:ext cx="4292298" cy="4475360"/>
          </a:xfrm>
        </p:spPr>
        <p:txBody>
          <a:bodyPr lIns="0" tIns="0" rIns="0" bIns="0" anchor="t">
            <a:normAutofit fontScale="92500" lnSpcReduction="10000"/>
          </a:bodyPr>
          <a:lstStyle/>
          <a:p>
            <a:pPr lvl="1">
              <a:buFont typeface="Arial" panose="020B0604020202020204" pitchFamily="34" charset="0"/>
              <a:buChar char="•"/>
            </a:pPr>
            <a:r>
              <a:rPr lang="en-GB" sz="1800" b="1" dirty="0" err="1">
                <a:solidFill>
                  <a:schemeClr val="tx1">
                    <a:lumMod val="85000"/>
                    <a:lumOff val="15000"/>
                  </a:schemeClr>
                </a:solidFill>
              </a:rPr>
              <a:t>DoB</a:t>
            </a:r>
            <a:r>
              <a:rPr lang="en-GB" sz="1800" b="1" dirty="0">
                <a:solidFill>
                  <a:schemeClr val="tx1">
                    <a:lumMod val="85000"/>
                    <a:lumOff val="15000"/>
                  </a:schemeClr>
                </a:solidFill>
              </a:rPr>
              <a:t>: </a:t>
            </a:r>
            <a:r>
              <a:rPr lang="en-GB" sz="1800" dirty="0">
                <a:solidFill>
                  <a:schemeClr val="tx1">
                    <a:lumMod val="85000"/>
                    <a:lumOff val="15000"/>
                  </a:schemeClr>
                </a:solidFill>
              </a:rPr>
              <a:t>15/12/1995</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Age: </a:t>
            </a:r>
            <a:r>
              <a:rPr lang="en-GB" sz="1800" dirty="0">
                <a:solidFill>
                  <a:schemeClr val="tx1">
                    <a:lumMod val="85000"/>
                    <a:lumOff val="15000"/>
                  </a:schemeClr>
                </a:solidFill>
              </a:rPr>
              <a:t>24</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Place of birth: </a:t>
            </a:r>
            <a:r>
              <a:rPr lang="en-GB" sz="1800" dirty="0">
                <a:solidFill>
                  <a:schemeClr val="tx1">
                    <a:lumMod val="85000"/>
                    <a:lumOff val="15000"/>
                  </a:schemeClr>
                </a:solidFill>
              </a:rPr>
              <a:t>Stockport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Foot: </a:t>
            </a:r>
            <a:r>
              <a:rPr lang="en-GB" sz="1800" dirty="0">
                <a:solidFill>
                  <a:schemeClr val="tx1">
                    <a:lumMod val="85000"/>
                    <a:lumOff val="15000"/>
                  </a:schemeClr>
                </a:solidFill>
              </a:rPr>
              <a:t>Right</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Height: </a:t>
            </a:r>
            <a:r>
              <a:rPr lang="en-GB" sz="1800" dirty="0">
                <a:solidFill>
                  <a:schemeClr val="tx1">
                    <a:lumMod val="85000"/>
                    <a:lumOff val="15000"/>
                  </a:schemeClr>
                </a:solidFill>
              </a:rPr>
              <a:t>1.75m</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Nationality: </a:t>
            </a:r>
            <a:r>
              <a:rPr lang="en-GB" sz="1800" dirty="0">
                <a:solidFill>
                  <a:schemeClr val="tx1">
                    <a:lumMod val="85000"/>
                    <a:lumOff val="15000"/>
                  </a:schemeClr>
                </a:solidFill>
              </a:rPr>
              <a:t>English</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Senior International caps (goals): </a:t>
            </a:r>
            <a:r>
              <a:rPr lang="en-GB" sz="1800" dirty="0">
                <a:solidFill>
                  <a:schemeClr val="tx1">
                    <a:lumMod val="85000"/>
                    <a:lumOff val="15000"/>
                  </a:schemeClr>
                </a:solidFill>
              </a:rPr>
              <a:t>0 (0)</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Main position: </a:t>
            </a:r>
            <a:r>
              <a:rPr lang="en-GB" sz="1800" dirty="0">
                <a:solidFill>
                  <a:schemeClr val="tx1">
                    <a:lumMod val="85000"/>
                    <a:lumOff val="15000"/>
                  </a:schemeClr>
                </a:solidFill>
              </a:rPr>
              <a:t>Right-Winger</a:t>
            </a:r>
            <a:endParaRPr lang="en-GB" sz="1800" b="1" dirty="0">
              <a:solidFill>
                <a:schemeClr val="tx1">
                  <a:lumMod val="85000"/>
                  <a:lumOff val="15000"/>
                </a:schemeClr>
              </a:solidFill>
            </a:endParaRPr>
          </a:p>
          <a:p>
            <a:pPr lvl="1">
              <a:buFont typeface="Arial" panose="020B0604020202020204" pitchFamily="34" charset="0"/>
              <a:buChar char="•"/>
            </a:pPr>
            <a:r>
              <a:rPr lang="en-GB" sz="1800" b="1" dirty="0">
                <a:solidFill>
                  <a:schemeClr val="tx1">
                    <a:lumMod val="85000"/>
                    <a:lumOff val="15000"/>
                  </a:schemeClr>
                </a:solidFill>
              </a:rPr>
              <a:t>Other position(s): </a:t>
            </a:r>
            <a:r>
              <a:rPr lang="en-GB" sz="1800" dirty="0">
                <a:solidFill>
                  <a:schemeClr val="tx1">
                    <a:lumMod val="85000"/>
                    <a:lumOff val="15000"/>
                  </a:schemeClr>
                </a:solidFill>
              </a:rPr>
              <a:t>Attacking-Midfield</a:t>
            </a:r>
          </a:p>
          <a:p>
            <a:pPr lvl="1">
              <a:buFont typeface="Arial" panose="020B0604020202020204" pitchFamily="34" charset="0"/>
              <a:buChar char="•"/>
            </a:pPr>
            <a:r>
              <a:rPr lang="en-GB" sz="1800" b="1" dirty="0">
                <a:solidFill>
                  <a:schemeClr val="tx1">
                    <a:lumMod val="85000"/>
                    <a:lumOff val="15000"/>
                  </a:schemeClr>
                </a:solidFill>
              </a:rPr>
              <a:t>Total appearances for Preston in all competitions: </a:t>
            </a:r>
            <a:r>
              <a:rPr lang="en-GB" sz="1800" dirty="0">
                <a:solidFill>
                  <a:schemeClr val="tx1">
                    <a:lumMod val="85000"/>
                    <a:lumOff val="15000"/>
                  </a:schemeClr>
                </a:solidFill>
              </a:rPr>
              <a:t>88</a:t>
            </a:r>
          </a:p>
          <a:p>
            <a:pPr lvl="1">
              <a:buFont typeface="Arial" panose="020B0604020202020204" pitchFamily="34" charset="0"/>
              <a:buChar char="•"/>
            </a:pPr>
            <a:r>
              <a:rPr lang="en-GB" sz="1800" b="1" dirty="0">
                <a:solidFill>
                  <a:schemeClr val="tx1">
                    <a:lumMod val="85000"/>
                    <a:lumOff val="15000"/>
                  </a:schemeClr>
                </a:solidFill>
              </a:rPr>
              <a:t>Goals for X: </a:t>
            </a:r>
            <a:r>
              <a:rPr lang="en-GB" sz="1800" dirty="0">
                <a:solidFill>
                  <a:schemeClr val="tx1">
                    <a:lumMod val="85000"/>
                    <a:lumOff val="15000"/>
                  </a:schemeClr>
                </a:solidFill>
              </a:rPr>
              <a:t>13</a:t>
            </a:r>
          </a:p>
          <a:p>
            <a:pPr lvl="1">
              <a:buFont typeface="Arial" panose="020B0604020202020204" pitchFamily="34" charset="0"/>
              <a:buChar char="•"/>
            </a:pPr>
            <a:r>
              <a:rPr lang="en-GB" sz="1800" b="1" dirty="0">
                <a:solidFill>
                  <a:schemeClr val="tx1">
                    <a:lumMod val="85000"/>
                    <a:lumOff val="15000"/>
                  </a:schemeClr>
                </a:solidFill>
              </a:rPr>
              <a:t>Assists for X: </a:t>
            </a:r>
            <a:r>
              <a:rPr lang="en-GB" sz="1800" dirty="0">
                <a:solidFill>
                  <a:schemeClr val="tx1">
                    <a:lumMod val="85000"/>
                    <a:lumOff val="15000"/>
                  </a:schemeClr>
                </a:solidFill>
              </a:rPr>
              <a:t>5</a:t>
            </a:r>
          </a:p>
          <a:p>
            <a:pPr lvl="1">
              <a:buFont typeface="Arial" panose="020B0604020202020204" pitchFamily="34" charset="0"/>
              <a:buChar char="•"/>
            </a:pPr>
            <a:r>
              <a:rPr lang="en-GB" sz="1800" b="1" dirty="0">
                <a:solidFill>
                  <a:schemeClr val="tx1">
                    <a:lumMod val="85000"/>
                    <a:lumOff val="15000"/>
                  </a:schemeClr>
                </a:solidFill>
              </a:rPr>
              <a:t>Estimated market value: </a:t>
            </a:r>
            <a:r>
              <a:rPr lang="en-GB" sz="1800" dirty="0">
                <a:solidFill>
                  <a:schemeClr val="tx1">
                    <a:lumMod val="85000"/>
                    <a:lumOff val="15000"/>
                  </a:schemeClr>
                </a:solidFill>
              </a:rPr>
              <a:t>£585k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Player profile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Right-Winger Recommendation 4: Josh Harrop</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solidFill>
                  <a:schemeClr val="tx1">
                    <a:lumMod val="65000"/>
                    <a:lumOff val="35000"/>
                  </a:schemeClr>
                </a:solidFill>
              </a:rPr>
              <a:t>Player performance data provided by 21</a:t>
            </a:r>
            <a:r>
              <a:rPr lang="en-GB" sz="900" baseline="30000" dirty="0">
                <a:solidFill>
                  <a:schemeClr val="tx1">
                    <a:lumMod val="65000"/>
                    <a:lumOff val="35000"/>
                  </a:schemeClr>
                </a:solidFill>
              </a:rPr>
              <a:t>st</a:t>
            </a:r>
            <a:r>
              <a:rPr lang="en-GB" sz="900" dirty="0">
                <a:solidFill>
                  <a:schemeClr val="tx1">
                    <a:lumMod val="65000"/>
                    <a:lumOff val="35000"/>
                  </a:schemeClr>
                </a:solidFill>
              </a:rPr>
              <a:t> Club and estimated market value data provided by </a:t>
            </a:r>
            <a:r>
              <a:rPr lang="en-GB" sz="900" dirty="0" err="1">
                <a:solidFill>
                  <a:schemeClr val="tx1">
                    <a:lumMod val="65000"/>
                    <a:lumOff val="35000"/>
                  </a:schemeClr>
                </a:solidFill>
              </a:rPr>
              <a:t>TransferMarkt</a:t>
            </a:r>
            <a:r>
              <a:rPr lang="en-GB" sz="900" dirty="0">
                <a:solidFill>
                  <a:schemeClr val="tx1">
                    <a:lumMod val="65000"/>
                    <a:lumOff val="35000"/>
                  </a:schemeClr>
                </a:solidFill>
              </a:rPr>
              <a:t>. Correct as of 16</a:t>
            </a:r>
            <a:r>
              <a:rPr lang="en-GB" sz="900" baseline="30000" dirty="0">
                <a:solidFill>
                  <a:schemeClr val="tx1">
                    <a:lumMod val="65000"/>
                    <a:lumOff val="35000"/>
                  </a:schemeClr>
                </a:solidFill>
              </a:rPr>
              <a:t>th</a:t>
            </a:r>
            <a:r>
              <a:rPr lang="en-GB" sz="900" dirty="0">
                <a:solidFill>
                  <a:schemeClr val="tx1">
                    <a:lumMod val="65000"/>
                    <a:lumOff val="35000"/>
                  </a:schemeClr>
                </a:solidFill>
              </a:rPr>
              <a:t> September 2020.</a:t>
            </a:r>
          </a:p>
        </p:txBody>
      </p:sp>
      <p:pic>
        <p:nvPicPr>
          <p:cNvPr id="11" name="Picture 2" descr="Josh Harrop (@joshharrop23) | Twitter">
            <a:extLst>
              <a:ext uri="{FF2B5EF4-FFF2-40B4-BE49-F238E27FC236}">
                <a16:creationId xmlns:a16="http://schemas.microsoft.com/office/drawing/2014/main" id="{CB8EFD9E-1688-B84E-BEEF-6435B9AF13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50" r="38967" b="-1239"/>
          <a:stretch/>
        </p:blipFill>
        <p:spPr bwMode="auto">
          <a:xfrm>
            <a:off x="387350" y="1449917"/>
            <a:ext cx="2701265" cy="45713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7092E8-E699-6F4B-8B9E-503361E38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553" y="1449916"/>
            <a:ext cx="4387381" cy="4268690"/>
          </a:xfrm>
          <a:prstGeom prst="rect">
            <a:avLst/>
          </a:prstGeom>
        </p:spPr>
      </p:pic>
    </p:spTree>
    <p:extLst>
      <p:ext uri="{BB962C8B-B14F-4D97-AF65-F5344CB8AC3E}">
        <p14:creationId xmlns:p14="http://schemas.microsoft.com/office/powerpoint/2010/main" val="274736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2" y="1449917"/>
            <a:ext cx="11417300" cy="4579691"/>
          </a:xfrm>
        </p:spPr>
        <p:txBody>
          <a:bodyPr lIns="0" tIns="0" rIns="0" bIns="0" anchor="t">
            <a:normAutofit lnSpcReduction="10000"/>
          </a:bodyPr>
          <a:lstStyle/>
          <a:p>
            <a:r>
              <a:rPr lang="en-GB" sz="1800" dirty="0">
                <a:solidFill>
                  <a:schemeClr val="tx1">
                    <a:lumMod val="85000"/>
                    <a:lumOff val="15000"/>
                  </a:schemeClr>
                </a:solidFill>
              </a:rPr>
              <a:t>Identify potential replacements for two Derby County players - Jayden Bogle and Tom Lawrence, using data analysis.</a:t>
            </a:r>
          </a:p>
          <a:p>
            <a:endParaRPr lang="en-GB" sz="1800" dirty="0">
              <a:solidFill>
                <a:schemeClr val="tx1">
                  <a:lumMod val="85000"/>
                  <a:lumOff val="15000"/>
                </a:schemeClr>
              </a:solidFill>
            </a:endParaRPr>
          </a:p>
          <a:p>
            <a:r>
              <a:rPr lang="en-GB" sz="1800" dirty="0">
                <a:solidFill>
                  <a:schemeClr val="tx1">
                    <a:lumMod val="85000"/>
                    <a:lumOff val="15000"/>
                  </a:schemeClr>
                </a:solidFill>
              </a:rPr>
              <a:t>Suggest ~3 target replacements for each of the two players.</a:t>
            </a:r>
          </a:p>
          <a:p>
            <a:endParaRPr lang="en-GB" sz="1800" dirty="0">
              <a:solidFill>
                <a:schemeClr val="tx1">
                  <a:lumMod val="85000"/>
                  <a:lumOff val="15000"/>
                </a:schemeClr>
              </a:solidFill>
            </a:endParaRPr>
          </a:p>
          <a:p>
            <a:r>
              <a:rPr lang="en-GB" sz="1800" dirty="0">
                <a:solidFill>
                  <a:schemeClr val="tx1">
                    <a:lumMod val="85000"/>
                    <a:lumOff val="15000"/>
                  </a:schemeClr>
                </a:solidFill>
              </a:rPr>
              <a:t>At least one of your recommendations for each position should be a player aged 23 or younger.</a:t>
            </a:r>
          </a:p>
          <a:p>
            <a:endParaRPr lang="en-GB" sz="1800" dirty="0">
              <a:solidFill>
                <a:schemeClr val="tx1">
                  <a:lumMod val="85000"/>
                  <a:lumOff val="15000"/>
                </a:schemeClr>
              </a:solidFill>
            </a:endParaRPr>
          </a:p>
          <a:p>
            <a:r>
              <a:rPr lang="en-GB" sz="1800" dirty="0">
                <a:solidFill>
                  <a:schemeClr val="tx1">
                    <a:lumMod val="85000"/>
                    <a:lumOff val="15000"/>
                  </a:schemeClr>
                </a:solidFill>
              </a:rPr>
              <a:t>Due to budgetary restrictions, you should also recommend at least one player from a division lower than the Championship. </a:t>
            </a:r>
          </a:p>
          <a:p>
            <a:endParaRPr lang="en-GB" sz="1800" dirty="0">
              <a:solidFill>
                <a:schemeClr val="tx1">
                  <a:lumMod val="85000"/>
                  <a:lumOff val="15000"/>
                </a:schemeClr>
              </a:solidFill>
            </a:endParaRPr>
          </a:p>
          <a:p>
            <a:r>
              <a:rPr lang="en-GB" sz="1800" dirty="0">
                <a:solidFill>
                  <a:schemeClr val="tx1">
                    <a:lumMod val="85000"/>
                    <a:lumOff val="15000"/>
                  </a:schemeClr>
                </a:solidFill>
              </a:rPr>
              <a:t>Important considerations when providing recommendations:</a:t>
            </a:r>
          </a:p>
          <a:p>
            <a:pPr lvl="1"/>
            <a:r>
              <a:rPr lang="en-GB" sz="1800" dirty="0">
                <a:solidFill>
                  <a:schemeClr val="tx1">
                    <a:lumMod val="85000"/>
                    <a:lumOff val="15000"/>
                  </a:schemeClr>
                </a:solidFill>
              </a:rPr>
              <a:t>The attainability of any potential targets given the club's budget and standing;</a:t>
            </a:r>
          </a:p>
          <a:p>
            <a:pPr lvl="1"/>
            <a:r>
              <a:rPr lang="en-GB" sz="1800" dirty="0">
                <a:solidFill>
                  <a:schemeClr val="tx1">
                    <a:lumMod val="85000"/>
                    <a:lumOff val="15000"/>
                  </a:schemeClr>
                </a:solidFill>
              </a:rPr>
              <a:t>Whether a potential recruit may be undervalued;</a:t>
            </a:r>
          </a:p>
          <a:p>
            <a:pPr lvl="1"/>
            <a:r>
              <a:rPr lang="en-GB" sz="1800" dirty="0">
                <a:solidFill>
                  <a:schemeClr val="tx1">
                    <a:lumMod val="85000"/>
                    <a:lumOff val="15000"/>
                  </a:schemeClr>
                </a:solidFill>
              </a:rPr>
              <a:t>Whether a potential recruit would fit with Derby's playing style;</a:t>
            </a:r>
          </a:p>
          <a:p>
            <a:pPr lvl="1"/>
            <a:r>
              <a:rPr lang="en-GB" sz="1800" dirty="0">
                <a:solidFill>
                  <a:schemeClr val="tx1">
                    <a:lumMod val="85000"/>
                    <a:lumOff val="15000"/>
                  </a:schemeClr>
                </a:solidFill>
              </a:rPr>
              <a:t>How far you expect a young player's performances to improve as they gain experience; and</a:t>
            </a:r>
          </a:p>
          <a:p>
            <a:pPr lvl="1"/>
            <a:r>
              <a:rPr lang="en-GB" sz="1800" dirty="0">
                <a:solidFill>
                  <a:schemeClr val="tx1">
                    <a:lumMod val="85000"/>
                    <a:lumOff val="15000"/>
                  </a:schemeClr>
                </a:solidFill>
              </a:rPr>
              <a:t>How a player's performance might translate from League One or League Two up to the Championship.</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chemeClr val="tx1">
                  <a:lumMod val="65000"/>
                  <a:lumOff val="35000"/>
                </a:schemeClr>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Task Brief</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1118512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FE2C17-C0AF-8C45-B961-41C2CD8EB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1277696"/>
            <a:ext cx="4977669" cy="4402770"/>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5549568" y="1281279"/>
            <a:ext cx="6440065" cy="4486703"/>
          </a:xfrm>
        </p:spPr>
        <p:txBody>
          <a:bodyPr lIns="0" tIns="0" rIns="0" bIns="0" anchor="t">
            <a:noAutofit/>
          </a:bodyPr>
          <a:lstStyle/>
          <a:p>
            <a:pPr lvl="1">
              <a:buFont typeface="Arial" panose="020B0604020202020204" pitchFamily="34" charset="0"/>
              <a:buChar char="•"/>
            </a:pPr>
            <a:r>
              <a:rPr lang="en-GB" sz="1300" dirty="0">
                <a:solidFill>
                  <a:schemeClr val="tx1">
                    <a:lumMod val="85000"/>
                    <a:lumOff val="15000"/>
                  </a:schemeClr>
                </a:solidFill>
              </a:rPr>
              <a:t>A strong aspect of Lawrence’s game is his goal contribution to the team with 0.252 Goals per 90 minutes (13</a:t>
            </a:r>
            <a:r>
              <a:rPr lang="en-GB" sz="1300" baseline="30000" dirty="0">
                <a:solidFill>
                  <a:schemeClr val="tx1">
                    <a:lumMod val="85000"/>
                    <a:lumOff val="15000"/>
                  </a:schemeClr>
                </a:solidFill>
              </a:rPr>
              <a:t>th </a:t>
            </a:r>
            <a:r>
              <a:rPr lang="en-GB" sz="1300" dirty="0">
                <a:solidFill>
                  <a:schemeClr val="tx1">
                    <a:lumMod val="85000"/>
                    <a:lumOff val="15000"/>
                  </a:schemeClr>
                </a:solidFill>
              </a:rPr>
              <a:t>in the Championship for 2019/20), a metric in which Harrop finishes slightly behind with 0.245 Goals per 90 minutes.</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For this analysis, the players were filtered for values of £2M or under according to </a:t>
            </a:r>
            <a:r>
              <a:rPr lang="en-GB" sz="1300" dirty="0" err="1">
                <a:solidFill>
                  <a:schemeClr val="tx1">
                    <a:lumMod val="85000"/>
                    <a:lumOff val="15000"/>
                  </a:schemeClr>
                </a:solidFill>
              </a:rPr>
              <a:t>TransferMarkt</a:t>
            </a:r>
            <a:r>
              <a:rPr lang="en-GB" sz="1300" dirty="0">
                <a:solidFill>
                  <a:schemeClr val="tx1">
                    <a:lumMod val="85000"/>
                    <a:lumOff val="15000"/>
                  </a:schemeClr>
                </a:solidFill>
              </a:rPr>
              <a:t> to try and find players within Derby’s budget.</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Harrop is 24 years of age, much younger than other stronger performers for Goals per 90 minutes that are also under £2M such as Pablo Hernandez (35) of recently promoted Leeds United and Wayne Routledge (35) of Swansea City.</a:t>
            </a:r>
          </a:p>
          <a:p>
            <a:pPr lvl="1">
              <a:buFont typeface="Arial" panose="020B0604020202020204" pitchFamily="34" charset="0"/>
              <a:buChar char="•"/>
            </a:pPr>
            <a:endParaRPr lang="en-GB" sz="1300" dirty="0">
              <a:solidFill>
                <a:schemeClr val="tx1">
                  <a:lumMod val="85000"/>
                  <a:lumOff val="15000"/>
                </a:schemeClr>
              </a:solidFill>
            </a:endParaRPr>
          </a:p>
          <a:p>
            <a:pPr lvl="1">
              <a:buFont typeface="Arial" panose="020B0604020202020204" pitchFamily="34" charset="0"/>
              <a:buChar char="•"/>
            </a:pPr>
            <a:r>
              <a:rPr lang="en-GB" sz="1300" dirty="0">
                <a:solidFill>
                  <a:schemeClr val="tx1">
                    <a:lumMod val="85000"/>
                    <a:lumOff val="15000"/>
                  </a:schemeClr>
                </a:solidFill>
              </a:rPr>
              <a:t>Mallik Wilks of Hull City was also considered due to his strong statistics for Goals p90 (0.874) and Deep Progressions (96.8). However, he is considered a Left-Winger according to </a:t>
            </a:r>
            <a:r>
              <a:rPr lang="en-GB" sz="1300" dirty="0" err="1">
                <a:solidFill>
                  <a:schemeClr val="tx1">
                    <a:lumMod val="85000"/>
                    <a:lumOff val="15000"/>
                  </a:schemeClr>
                </a:solidFill>
              </a:rPr>
              <a:t>TransferMarkt</a:t>
            </a:r>
            <a:r>
              <a:rPr lang="en-GB" sz="1300" dirty="0">
                <a:solidFill>
                  <a:schemeClr val="tx1">
                    <a:lumMod val="85000"/>
                    <a:lumOff val="15000"/>
                  </a:schemeClr>
                </a:solidFill>
              </a:rPr>
              <a:t> and was therefore discounted in this analysis to find a direct replacement for Lawrence on the right-wing. He could however prove a good signing on the left-wing, a position in which Derby are also light, or be converted to a right-winger. Wilks is valued at £720k according to </a:t>
            </a:r>
            <a:r>
              <a:rPr lang="en-GB" sz="1300" dirty="0" err="1">
                <a:solidFill>
                  <a:schemeClr val="tx1">
                    <a:lumMod val="85000"/>
                    <a:lumOff val="15000"/>
                  </a:schemeClr>
                </a:solidFill>
              </a:rPr>
              <a:t>TransferMarkt</a:t>
            </a:r>
            <a:r>
              <a:rPr lang="en-GB" sz="1300"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chemeClr val="tx1">
                    <a:lumMod val="65000"/>
                    <a:lumOff val="35000"/>
                  </a:schemeClr>
                </a:solidFill>
              </a:rPr>
              <a:t>Goals per 90 Player against estimated market value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Recommendation 4: Josh Harrop</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0466"/>
            <a:ext cx="11417300" cy="436833"/>
          </a:xfrm>
        </p:spPr>
        <p:txBody>
          <a:bodyPr/>
          <a:lstStyle/>
          <a:p>
            <a:r>
              <a:rPr lang="en-GB" sz="1000" dirty="0">
                <a:solidFill>
                  <a:schemeClr val="tx1">
                    <a:lumMod val="65000"/>
                    <a:lumOff val="35000"/>
                  </a:schemeClr>
                </a:solidFill>
              </a:rPr>
              <a:t>Player performance data provided by 21</a:t>
            </a:r>
            <a:r>
              <a:rPr lang="en-GB" sz="1000" baseline="30000" dirty="0">
                <a:solidFill>
                  <a:schemeClr val="tx1">
                    <a:lumMod val="65000"/>
                    <a:lumOff val="35000"/>
                  </a:schemeClr>
                </a:solidFill>
              </a:rPr>
              <a:t>st</a:t>
            </a:r>
            <a:r>
              <a:rPr lang="en-GB" sz="1000" dirty="0">
                <a:solidFill>
                  <a:schemeClr val="tx1">
                    <a:lumMod val="65000"/>
                    <a:lumOff val="35000"/>
                  </a:schemeClr>
                </a:solidFill>
              </a:rPr>
              <a:t> Club and estimated market value data provided by </a:t>
            </a:r>
            <a:r>
              <a:rPr lang="en-GB" sz="1000" dirty="0" err="1">
                <a:solidFill>
                  <a:schemeClr val="tx1">
                    <a:lumMod val="65000"/>
                    <a:lumOff val="35000"/>
                  </a:schemeClr>
                </a:solidFill>
              </a:rPr>
              <a:t>TransferMarkt</a:t>
            </a:r>
            <a:r>
              <a:rPr lang="en-GB" sz="1000" dirty="0">
                <a:solidFill>
                  <a:schemeClr val="tx1">
                    <a:lumMod val="65000"/>
                    <a:lumOff val="35000"/>
                  </a:schemeClr>
                </a:solidFill>
              </a:rPr>
              <a:t>.</a:t>
            </a:r>
          </a:p>
          <a:p>
            <a:r>
              <a:rPr lang="en-GB" sz="1000" dirty="0">
                <a:solidFill>
                  <a:schemeClr val="tx1">
                    <a:lumMod val="65000"/>
                    <a:lumOff val="35000"/>
                  </a:schemeClr>
                </a:solidFill>
              </a:rPr>
              <a:t>All players have been filtered for Winger; Right, Both, or Null foot; and have played at least 10 matches (900 minutes)</a:t>
            </a:r>
            <a:endParaRPr lang="en-GB" dirty="0">
              <a:solidFill>
                <a:schemeClr val="tx1">
                  <a:lumMod val="65000"/>
                  <a:lumOff val="35000"/>
                </a:schemeClr>
              </a:solidFill>
            </a:endParaRPr>
          </a:p>
        </p:txBody>
      </p:sp>
      <p:sp>
        <p:nvSpPr>
          <p:cNvPr id="14" name="Oval 13">
            <a:extLst>
              <a:ext uri="{FF2B5EF4-FFF2-40B4-BE49-F238E27FC236}">
                <a16:creationId xmlns:a16="http://schemas.microsoft.com/office/drawing/2014/main" id="{C6A4DBEF-1D54-D14B-962B-216E1C6011A2}"/>
              </a:ext>
            </a:extLst>
          </p:cNvPr>
          <p:cNvSpPr/>
          <p:nvPr/>
        </p:nvSpPr>
        <p:spPr>
          <a:xfrm>
            <a:off x="1319002" y="1350610"/>
            <a:ext cx="2759384" cy="2910172"/>
          </a:xfrm>
          <a:prstGeom prst="ellipse">
            <a:avLst/>
          </a:prstGeom>
          <a:solidFill>
            <a:schemeClr val="accent1">
              <a:alpha val="26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
        <p:nvSpPr>
          <p:cNvPr id="15" name="Rectangle 14">
            <a:extLst>
              <a:ext uri="{FF2B5EF4-FFF2-40B4-BE49-F238E27FC236}">
                <a16:creationId xmlns:a16="http://schemas.microsoft.com/office/drawing/2014/main" id="{EBBA19EC-D925-6A48-8245-FD04726C3F21}"/>
              </a:ext>
            </a:extLst>
          </p:cNvPr>
          <p:cNvSpPr/>
          <p:nvPr/>
        </p:nvSpPr>
        <p:spPr>
          <a:xfrm>
            <a:off x="4468846" y="2796593"/>
            <a:ext cx="1303396" cy="836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000" dirty="0">
                <a:solidFill>
                  <a:schemeClr val="tx1"/>
                </a:solidFill>
              </a:rPr>
              <a:t>Region of highly performing wingers regarding Goals p90</a:t>
            </a:r>
          </a:p>
        </p:txBody>
      </p:sp>
      <p:cxnSp>
        <p:nvCxnSpPr>
          <p:cNvPr id="13" name="Straight Arrow Connector 12">
            <a:extLst>
              <a:ext uri="{FF2B5EF4-FFF2-40B4-BE49-F238E27FC236}">
                <a16:creationId xmlns:a16="http://schemas.microsoft.com/office/drawing/2014/main" id="{6986F6C7-F51F-5349-ABCB-3AA2A82EDF2B}"/>
              </a:ext>
            </a:extLst>
          </p:cNvPr>
          <p:cNvCxnSpPr>
            <a:cxnSpLocks/>
          </p:cNvCxnSpPr>
          <p:nvPr/>
        </p:nvCxnSpPr>
        <p:spPr>
          <a:xfrm flipH="1" flipV="1">
            <a:off x="3156898" y="2653613"/>
            <a:ext cx="1393676" cy="35171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D937749F-6846-C240-BB4A-C9A58066106B}"/>
              </a:ext>
            </a:extLst>
          </p:cNvPr>
          <p:cNvSpPr/>
          <p:nvPr/>
        </p:nvSpPr>
        <p:spPr>
          <a:xfrm>
            <a:off x="1965702" y="3402985"/>
            <a:ext cx="522672" cy="436833"/>
          </a:xfrm>
          <a:prstGeom prst="ellipse">
            <a:avLst/>
          </a:prstGeom>
          <a:solidFill>
            <a:srgbClr val="92D050">
              <a:alpha val="26000"/>
            </a:srgb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471782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p:txBody>
          <a:bodyPr lIns="0" tIns="0" rIns="0" bIns="0" anchor="t">
            <a:normAutofit/>
          </a:bodyPr>
          <a:lstStyle/>
          <a:p>
            <a:pPr marL="0" indent="0">
              <a:buNone/>
            </a:pPr>
            <a:r>
              <a:rPr lang="en-GB" dirty="0">
                <a:solidFill>
                  <a:schemeClr val="tx1">
                    <a:lumMod val="85000"/>
                    <a:lumOff val="15000"/>
                  </a:schemeClr>
                </a:solidFill>
              </a:rPr>
              <a:t>Scouted players per position are:</a:t>
            </a:r>
          </a:p>
          <a:p>
            <a:endParaRPr lang="en-GB" dirty="0">
              <a:solidFill>
                <a:schemeClr val="tx1">
                  <a:lumMod val="85000"/>
                  <a:lumOff val="15000"/>
                </a:schemeClr>
              </a:solidFill>
            </a:endParaRPr>
          </a:p>
          <a:p>
            <a:r>
              <a:rPr lang="en-GB" dirty="0">
                <a:solidFill>
                  <a:schemeClr val="tx1">
                    <a:lumMod val="85000"/>
                    <a:lumOff val="15000"/>
                  </a:schemeClr>
                </a:solidFill>
              </a:rPr>
              <a:t>Right-Back</a:t>
            </a:r>
          </a:p>
          <a:p>
            <a:pPr lvl="1"/>
            <a:r>
              <a:rPr lang="en-GB" dirty="0">
                <a:solidFill>
                  <a:schemeClr val="tx1">
                    <a:lumMod val="85000"/>
                    <a:lumOff val="15000"/>
                  </a:schemeClr>
                </a:solidFill>
              </a:rPr>
              <a:t>Luke </a:t>
            </a:r>
            <a:r>
              <a:rPr lang="en-GB" dirty="0" err="1">
                <a:solidFill>
                  <a:schemeClr val="tx1">
                    <a:lumMod val="85000"/>
                    <a:lumOff val="15000"/>
                  </a:schemeClr>
                </a:solidFill>
              </a:rPr>
              <a:t>Ayling</a:t>
            </a:r>
            <a:r>
              <a:rPr lang="en-GB" dirty="0">
                <a:solidFill>
                  <a:schemeClr val="tx1">
                    <a:lumMod val="85000"/>
                    <a:lumOff val="15000"/>
                  </a:schemeClr>
                </a:solidFill>
              </a:rPr>
              <a:t> (Leeds)</a:t>
            </a:r>
          </a:p>
          <a:p>
            <a:pPr lvl="1"/>
            <a:r>
              <a:rPr lang="en-GB" dirty="0" err="1">
                <a:solidFill>
                  <a:schemeClr val="tx1">
                    <a:lumMod val="85000"/>
                    <a:lumOff val="15000"/>
                  </a:schemeClr>
                </a:solidFill>
              </a:rPr>
              <a:t>Djed</a:t>
            </a:r>
            <a:r>
              <a:rPr lang="en-GB" dirty="0">
                <a:solidFill>
                  <a:schemeClr val="tx1">
                    <a:lumMod val="85000"/>
                    <a:lumOff val="15000"/>
                  </a:schemeClr>
                </a:solidFill>
              </a:rPr>
              <a:t> Spence (Middlesbrough)</a:t>
            </a:r>
          </a:p>
          <a:p>
            <a:pPr lvl="1"/>
            <a:r>
              <a:rPr lang="en-GB" dirty="0">
                <a:solidFill>
                  <a:schemeClr val="tx1">
                    <a:lumMod val="85000"/>
                    <a:lumOff val="15000"/>
                  </a:schemeClr>
                </a:solidFill>
              </a:rPr>
              <a:t>Callum </a:t>
            </a:r>
            <a:r>
              <a:rPr lang="en-GB" dirty="0" err="1">
                <a:solidFill>
                  <a:schemeClr val="tx1">
                    <a:lumMod val="85000"/>
                    <a:lumOff val="15000"/>
                  </a:schemeClr>
                </a:solidFill>
              </a:rPr>
              <a:t>Brittain</a:t>
            </a:r>
            <a:r>
              <a:rPr lang="en-GB" dirty="0">
                <a:solidFill>
                  <a:schemeClr val="tx1">
                    <a:lumMod val="85000"/>
                    <a:lumOff val="15000"/>
                  </a:schemeClr>
                </a:solidFill>
              </a:rPr>
              <a:t> (MK Dons)</a:t>
            </a:r>
          </a:p>
          <a:p>
            <a:pPr lvl="1"/>
            <a:r>
              <a:rPr lang="en-GB" dirty="0">
                <a:solidFill>
                  <a:schemeClr val="tx1">
                    <a:lumMod val="85000"/>
                    <a:lumOff val="15000"/>
                  </a:schemeClr>
                </a:solidFill>
              </a:rPr>
              <a:t>Todd Kane (QPR)</a:t>
            </a:r>
          </a:p>
          <a:p>
            <a:pPr lvl="1"/>
            <a:endParaRPr lang="en-GB" dirty="0">
              <a:solidFill>
                <a:schemeClr val="tx1">
                  <a:lumMod val="85000"/>
                  <a:lumOff val="15000"/>
                </a:schemeClr>
              </a:solidFill>
            </a:endParaRPr>
          </a:p>
          <a:p>
            <a:endParaRPr lang="en-GB" dirty="0">
              <a:solidFill>
                <a:schemeClr val="tx1">
                  <a:lumMod val="85000"/>
                  <a:lumOff val="15000"/>
                </a:schemeClr>
              </a:solidFill>
            </a:endParaRPr>
          </a:p>
          <a:p>
            <a:r>
              <a:rPr lang="en-GB" dirty="0">
                <a:solidFill>
                  <a:schemeClr val="tx1">
                    <a:lumMod val="85000"/>
                    <a:lumOff val="15000"/>
                  </a:schemeClr>
                </a:solidFill>
              </a:rPr>
              <a:t>Right-Wing</a:t>
            </a:r>
          </a:p>
          <a:p>
            <a:pPr lvl="1"/>
            <a:r>
              <a:rPr lang="en-GB" dirty="0">
                <a:solidFill>
                  <a:schemeClr val="tx1">
                    <a:lumMod val="85000"/>
                    <a:lumOff val="15000"/>
                  </a:schemeClr>
                </a:solidFill>
              </a:rPr>
              <a:t>Kamil </a:t>
            </a:r>
            <a:r>
              <a:rPr lang="en-GB" dirty="0" err="1">
                <a:solidFill>
                  <a:schemeClr val="tx1">
                    <a:lumMod val="85000"/>
                    <a:lumOff val="15000"/>
                  </a:schemeClr>
                </a:solidFill>
              </a:rPr>
              <a:t>Grosicki</a:t>
            </a:r>
            <a:r>
              <a:rPr lang="en-GB" dirty="0">
                <a:solidFill>
                  <a:schemeClr val="tx1">
                    <a:lumMod val="85000"/>
                    <a:lumOff val="15000"/>
                  </a:schemeClr>
                </a:solidFill>
              </a:rPr>
              <a:t> (West Bromwich Albion)</a:t>
            </a:r>
          </a:p>
          <a:p>
            <a:pPr lvl="1"/>
            <a:r>
              <a:rPr lang="en-GB" dirty="0">
                <a:solidFill>
                  <a:schemeClr val="tx1">
                    <a:lumMod val="85000"/>
                    <a:lumOff val="15000"/>
                  </a:schemeClr>
                </a:solidFill>
              </a:rPr>
              <a:t>Bright </a:t>
            </a:r>
            <a:r>
              <a:rPr lang="en-GB" dirty="0" err="1">
                <a:solidFill>
                  <a:schemeClr val="tx1">
                    <a:lumMod val="85000"/>
                    <a:lumOff val="15000"/>
                  </a:schemeClr>
                </a:solidFill>
              </a:rPr>
              <a:t>Osayi</a:t>
            </a:r>
            <a:r>
              <a:rPr lang="en-GB" dirty="0">
                <a:solidFill>
                  <a:schemeClr val="tx1">
                    <a:lumMod val="85000"/>
                    <a:lumOff val="15000"/>
                  </a:schemeClr>
                </a:solidFill>
              </a:rPr>
              <a:t>-Samuel (QPR)</a:t>
            </a:r>
          </a:p>
          <a:p>
            <a:pPr lvl="1"/>
            <a:r>
              <a:rPr lang="en-GB" dirty="0">
                <a:solidFill>
                  <a:schemeClr val="tx1">
                    <a:lumMod val="85000"/>
                    <a:lumOff val="15000"/>
                  </a:schemeClr>
                </a:solidFill>
              </a:rPr>
              <a:t>Marcus Harness (Portsmouth)</a:t>
            </a:r>
          </a:p>
          <a:p>
            <a:pPr lvl="1"/>
            <a:r>
              <a:rPr lang="en-GB" dirty="0">
                <a:solidFill>
                  <a:schemeClr val="tx1">
                    <a:lumMod val="85000"/>
                    <a:lumOff val="15000"/>
                  </a:schemeClr>
                </a:solidFill>
              </a:rPr>
              <a:t>Josh Harrop (Preston)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Examples of analysis I plan/wish to conduct with more time and/or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Conclusion</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409945" y="5945094"/>
            <a:ext cx="11417300" cy="192021"/>
          </a:xfrm>
        </p:spPr>
        <p:txBody>
          <a:bodyPr/>
          <a:lstStyle/>
          <a:p>
            <a:endParaRPr lang="en-GB"/>
          </a:p>
        </p:txBody>
      </p:sp>
      <p:pic>
        <p:nvPicPr>
          <p:cNvPr id="4" name="Picture 3">
            <a:extLst>
              <a:ext uri="{FF2B5EF4-FFF2-40B4-BE49-F238E27FC236}">
                <a16:creationId xmlns:a16="http://schemas.microsoft.com/office/drawing/2014/main" id="{073BC3D7-229D-DC44-8E30-709B0919B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404" y="1814409"/>
            <a:ext cx="3754123" cy="3229182"/>
          </a:xfrm>
          <a:prstGeom prst="rect">
            <a:avLst/>
          </a:prstGeom>
        </p:spPr>
      </p:pic>
      <p:pic>
        <p:nvPicPr>
          <p:cNvPr id="12" name="Picture 11">
            <a:extLst>
              <a:ext uri="{FF2B5EF4-FFF2-40B4-BE49-F238E27FC236}">
                <a16:creationId xmlns:a16="http://schemas.microsoft.com/office/drawing/2014/main" id="{1BA2A03A-0C04-5641-8039-68F05641A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359" y="1814409"/>
            <a:ext cx="3754123" cy="3203731"/>
          </a:xfrm>
          <a:prstGeom prst="rect">
            <a:avLst/>
          </a:prstGeom>
        </p:spPr>
      </p:pic>
      <p:sp>
        <p:nvSpPr>
          <p:cNvPr id="13" name="TextBox 12">
            <a:extLst>
              <a:ext uri="{FF2B5EF4-FFF2-40B4-BE49-F238E27FC236}">
                <a16:creationId xmlns:a16="http://schemas.microsoft.com/office/drawing/2014/main" id="{2F657498-06AF-7A40-9098-E1FFBAD4ED46}"/>
              </a:ext>
            </a:extLst>
          </p:cNvPr>
          <p:cNvSpPr txBox="1"/>
          <p:nvPr/>
        </p:nvSpPr>
        <p:spPr>
          <a:xfrm>
            <a:off x="4424404" y="1566949"/>
            <a:ext cx="1854926" cy="276999"/>
          </a:xfrm>
          <a:prstGeom prst="rect">
            <a:avLst/>
          </a:prstGeom>
          <a:noFill/>
        </p:spPr>
        <p:txBody>
          <a:bodyPr wrap="square" rtlCol="0">
            <a:spAutoFit/>
          </a:bodyPr>
          <a:lstStyle/>
          <a:p>
            <a:r>
              <a:rPr lang="en-US" sz="1200" b="1" dirty="0"/>
              <a:t>Right-Backs:</a:t>
            </a:r>
          </a:p>
        </p:txBody>
      </p:sp>
      <p:sp>
        <p:nvSpPr>
          <p:cNvPr id="14" name="TextBox 13">
            <a:extLst>
              <a:ext uri="{FF2B5EF4-FFF2-40B4-BE49-F238E27FC236}">
                <a16:creationId xmlns:a16="http://schemas.microsoft.com/office/drawing/2014/main" id="{F0765ACB-E1A4-424E-9DA7-0D51A82C6649}"/>
              </a:ext>
            </a:extLst>
          </p:cNvPr>
          <p:cNvSpPr txBox="1"/>
          <p:nvPr/>
        </p:nvSpPr>
        <p:spPr>
          <a:xfrm>
            <a:off x="8296359" y="1518089"/>
            <a:ext cx="1854926" cy="276999"/>
          </a:xfrm>
          <a:prstGeom prst="rect">
            <a:avLst/>
          </a:prstGeom>
          <a:noFill/>
        </p:spPr>
        <p:txBody>
          <a:bodyPr wrap="square" rtlCol="0">
            <a:spAutoFit/>
          </a:bodyPr>
          <a:lstStyle/>
          <a:p>
            <a:r>
              <a:rPr lang="en-US" sz="1200" b="1" dirty="0"/>
              <a:t>Right-Wingers:</a:t>
            </a:r>
          </a:p>
        </p:txBody>
      </p:sp>
    </p:spTree>
    <p:extLst>
      <p:ext uri="{BB962C8B-B14F-4D97-AF65-F5344CB8AC3E}">
        <p14:creationId xmlns:p14="http://schemas.microsoft.com/office/powerpoint/2010/main" val="1794679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p:txBody>
          <a:bodyPr lIns="0" tIns="0" rIns="0" bIns="0" anchor="t">
            <a:normAutofit/>
          </a:bodyPr>
          <a:lstStyle/>
          <a:p>
            <a:pPr marL="239395" indent="-239395"/>
            <a:r>
              <a:rPr lang="en-GB" dirty="0">
                <a:solidFill>
                  <a:schemeClr val="tx1">
                    <a:lumMod val="85000"/>
                    <a:lumOff val="15000"/>
                  </a:schemeClr>
                </a:solidFill>
              </a:rPr>
              <a:t>Formation analysis – further analyse player that fit into certain playing styles e.g. three-at-the-back formations, 4-3-3, strikers that play in a two, etc. This data has been provided but was not analysed within the timeframe.</a:t>
            </a: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Principle Component Analysis (PCA) of players similarity. Potentially try and find the metrics most associated to players with a higher </a:t>
            </a:r>
            <a:r>
              <a:rPr lang="en-GB" dirty="0" err="1">
                <a:solidFill>
                  <a:schemeClr val="tx1">
                    <a:lumMod val="85000"/>
                    <a:lumOff val="15000"/>
                  </a:schemeClr>
                </a:solidFill>
              </a:rPr>
              <a:t>TransferMarkt</a:t>
            </a:r>
            <a:r>
              <a:rPr lang="en-GB" dirty="0">
                <a:solidFill>
                  <a:schemeClr val="tx1">
                    <a:lumMod val="85000"/>
                    <a:lumOff val="15000"/>
                  </a:schemeClr>
                </a:solidFill>
              </a:rPr>
              <a:t> value. This would require most likely require significant volumes of Event data.</a:t>
            </a:r>
          </a:p>
          <a:p>
            <a:pPr marL="239395" indent="-239395"/>
            <a:endParaRPr lang="en-GB" dirty="0">
              <a:solidFill>
                <a:schemeClr val="tx1">
                  <a:lumMod val="85000"/>
                  <a:lumOff val="15000"/>
                </a:schemeClr>
              </a:solidFill>
            </a:endParaRPr>
          </a:p>
          <a:p>
            <a:pPr marL="239395" indent="-239395"/>
            <a:r>
              <a:rPr lang="en-GB" dirty="0">
                <a:solidFill>
                  <a:schemeClr val="tx1">
                    <a:lumMod val="85000"/>
                    <a:lumOff val="15000"/>
                  </a:schemeClr>
                </a:solidFill>
              </a:rPr>
              <a:t>Further improvement of the Knutson radars [</a:t>
            </a:r>
            <a:r>
              <a:rPr lang="en-GB" dirty="0">
                <a:solidFill>
                  <a:schemeClr val="tx1">
                    <a:lumMod val="85000"/>
                    <a:lumOff val="15000"/>
                  </a:schemeClr>
                </a:solidFill>
                <a:hlinkClick r:id="rId3">
                  <a:extLst>
                    <a:ext uri="{A12FA001-AC4F-418D-AE19-62706E023703}">
                      <ahyp:hlinkClr xmlns:ahyp="http://schemas.microsoft.com/office/drawing/2018/hyperlinkcolor" val="tx"/>
                    </a:ext>
                  </a:extLst>
                </a:hlinkClick>
              </a:rPr>
              <a:t>link</a:t>
            </a:r>
            <a:r>
              <a:rPr lang="en-GB" dirty="0">
                <a:solidFill>
                  <a:schemeClr val="tx1">
                    <a:lumMod val="85000"/>
                    <a:lumOff val="15000"/>
                  </a:schemeClr>
                </a:solidFill>
              </a:rPr>
              <a:t>] of player metrics. Certain metrics could be standardised better with more time. Improved metrics could be included, such as: Expected Goals (</a:t>
            </a:r>
            <a:r>
              <a:rPr lang="en-GB" dirty="0" err="1">
                <a:solidFill>
                  <a:schemeClr val="tx1">
                    <a:lumMod val="85000"/>
                    <a:lumOff val="15000"/>
                  </a:schemeClr>
                </a:solidFill>
              </a:rPr>
              <a:t>xG</a:t>
            </a:r>
            <a:r>
              <a:rPr lang="en-GB" dirty="0">
                <a:solidFill>
                  <a:schemeClr val="tx1">
                    <a:lumMod val="85000"/>
                    <a:lumOff val="15000"/>
                  </a:schemeClr>
                </a:solidFill>
              </a:rPr>
              <a:t>), Expected Assists (</a:t>
            </a:r>
            <a:r>
              <a:rPr lang="en-GB" dirty="0" err="1">
                <a:solidFill>
                  <a:schemeClr val="tx1">
                    <a:lumMod val="85000"/>
                    <a:lumOff val="15000"/>
                  </a:schemeClr>
                </a:solidFill>
              </a:rPr>
              <a:t>xA</a:t>
            </a:r>
            <a:r>
              <a:rPr lang="en-GB" dirty="0">
                <a:solidFill>
                  <a:schemeClr val="tx1">
                    <a:lumMod val="85000"/>
                    <a:lumOff val="15000"/>
                  </a:schemeClr>
                </a:solidFill>
              </a:rPr>
              <a:t>), </a:t>
            </a:r>
            <a:r>
              <a:rPr lang="en-GB" dirty="0" err="1">
                <a:solidFill>
                  <a:schemeClr val="tx1">
                    <a:lumMod val="85000"/>
                    <a:lumOff val="15000"/>
                  </a:schemeClr>
                </a:solidFill>
              </a:rPr>
              <a:t>xGBuildup</a:t>
            </a:r>
            <a:r>
              <a:rPr lang="en-GB" dirty="0">
                <a:solidFill>
                  <a:schemeClr val="tx1">
                    <a:lumMod val="85000"/>
                    <a:lumOff val="15000"/>
                  </a:schemeClr>
                </a:solidFill>
              </a:rPr>
              <a:t>, and Expected Threat (</a:t>
            </a:r>
            <a:r>
              <a:rPr lang="en-GB" dirty="0" err="1">
                <a:solidFill>
                  <a:schemeClr val="tx1">
                    <a:lumMod val="85000"/>
                    <a:lumOff val="15000"/>
                  </a:schemeClr>
                </a:solidFill>
              </a:rPr>
              <a:t>xT</a:t>
            </a:r>
            <a:r>
              <a:rPr lang="en-GB" dirty="0">
                <a:solidFill>
                  <a:schemeClr val="tx1">
                    <a:lumMod val="85000"/>
                    <a:lumOff val="15000"/>
                  </a:schemeClr>
                </a:solidFill>
              </a:rPr>
              <a:t>) metrics and subsequent derived metrics such a Pressures. The radars would all benefit from possession adjustment of certain metrics.</a:t>
            </a:r>
          </a:p>
          <a:p>
            <a:pPr marL="239395" indent="-239395"/>
            <a:endParaRPr lang="en-GB"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Examples of analysis I plan/wish to conduct with more time and/or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Next Steps…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2519932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solidFill>
                  <a:schemeClr val="tx1"/>
                </a:solidFill>
                <a:latin typeface="Arial"/>
              </a:rPr>
              <a:t>Appendix</a:t>
            </a:r>
          </a:p>
        </p:txBody>
      </p:sp>
      <p:cxnSp>
        <p:nvCxnSpPr>
          <p:cNvPr id="7" name="Straight Connector 6"/>
          <p:cNvCxnSpPr/>
          <p:nvPr/>
        </p:nvCxnSpPr>
        <p:spPr>
          <a:xfrm>
            <a:off x="3520328" y="2365625"/>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4"/>
          </p:nvPr>
        </p:nvSpPr>
        <p:spPr/>
        <p:txBody>
          <a:bodyPr/>
          <a:lstStyle/>
          <a:p>
            <a:pPr defTabSz="609585"/>
            <a:fld id="{2FB96976-799D-CE43-8922-EB3C171DB3D8}" type="slidenum">
              <a:rPr lang="en-US">
                <a:latin typeface="Arial"/>
              </a:rPr>
              <a:pPr defTabSz="609585"/>
              <a:t>43</a:t>
            </a:fld>
            <a:endParaRPr lang="en-US">
              <a:latin typeface="Arial"/>
            </a:endParaRPr>
          </a:p>
        </p:txBody>
      </p:sp>
    </p:spTree>
    <p:extLst>
      <p:ext uri="{BB962C8B-B14F-4D97-AF65-F5344CB8AC3E}">
        <p14:creationId xmlns:p14="http://schemas.microsoft.com/office/powerpoint/2010/main" val="370012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449917"/>
            <a:ext cx="8440349" cy="4268689"/>
          </a:xfrm>
        </p:spPr>
        <p:txBody>
          <a:bodyPr lIns="0" tIns="0" rIns="0" bIns="0" anchor="t">
            <a:normAutofit fontScale="92500" lnSpcReduction="10000"/>
          </a:bodyPr>
          <a:lstStyle/>
          <a:p>
            <a:pPr marL="239395" indent="-239395"/>
            <a:r>
              <a:rPr lang="en-GB" sz="1800" dirty="0">
                <a:solidFill>
                  <a:schemeClr val="tx1">
                    <a:lumMod val="85000"/>
                    <a:lumOff val="15000"/>
                  </a:schemeClr>
                </a:solidFill>
              </a:rPr>
              <a:t>Tableau Public profile: </a:t>
            </a:r>
            <a:r>
              <a:rPr lang="en-GB" sz="1800" dirty="0">
                <a:solidFill>
                  <a:schemeClr val="tx1">
                    <a:lumMod val="85000"/>
                    <a:lumOff val="15000"/>
                  </a:schemeClr>
                </a:solidFill>
                <a:hlinkClick r:id="rId2">
                  <a:extLst>
                    <a:ext uri="{A12FA001-AC4F-418D-AE19-62706E023703}">
                      <ahyp:hlinkClr xmlns:ahyp="http://schemas.microsoft.com/office/drawing/2018/hyperlinkcolor" val="tx"/>
                    </a:ext>
                  </a:extLst>
                </a:hlinkClick>
              </a:rPr>
              <a:t>public.tableau.com/profile/edd.webster</a:t>
            </a:r>
            <a:r>
              <a:rPr lang="en-GB" sz="1800" dirty="0">
                <a:solidFill>
                  <a:schemeClr val="tx1">
                    <a:lumMod val="85000"/>
                    <a:lumOff val="15000"/>
                  </a:schemeClr>
                </a:solidFill>
              </a:rPr>
              <a:t>. See the dashboard titled '</a:t>
            </a:r>
            <a:r>
              <a:rPr lang="en-GB" sz="1800" dirty="0" err="1">
                <a:solidFill>
                  <a:schemeClr val="tx1">
                    <a:lumMod val="85000"/>
                    <a:lumOff val="15000"/>
                  </a:schemeClr>
                </a:solidFill>
              </a:rPr>
              <a:t>Edd</a:t>
            </a:r>
            <a:r>
              <a:rPr lang="en-GB" sz="1800" dirty="0">
                <a:solidFill>
                  <a:schemeClr val="tx1">
                    <a:lumMod val="85000"/>
                    <a:lumOff val="15000"/>
                  </a:schemeClr>
                </a:solidFill>
              </a:rPr>
              <a:t> Webster Plymouth Argyle Data Analysis’ for the dashboards featured in this deck.</a:t>
            </a: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GitHub:</a:t>
            </a:r>
          </a:p>
          <a:p>
            <a:pPr marL="527388" lvl="1" indent="-239395"/>
            <a:r>
              <a:rPr lang="en-GB" sz="1800" dirty="0">
                <a:solidFill>
                  <a:schemeClr val="tx1">
                    <a:lumMod val="85000"/>
                    <a:lumOff val="15000"/>
                  </a:schemeClr>
                </a:solidFill>
              </a:rPr>
              <a:t>General: </a:t>
            </a:r>
            <a:r>
              <a:rPr lang="en-GB" sz="1800" dirty="0">
                <a:solidFill>
                  <a:schemeClr val="tx1">
                    <a:lumMod val="85000"/>
                    <a:lumOff val="15000"/>
                  </a:schemeClr>
                </a:solidFill>
                <a:hlinkClick r:id="rId3">
                  <a:extLst>
                    <a:ext uri="{A12FA001-AC4F-418D-AE19-62706E023703}">
                      <ahyp:hlinkClr xmlns:ahyp="http://schemas.microsoft.com/office/drawing/2018/hyperlinkcolor" val="tx"/>
                    </a:ext>
                  </a:extLst>
                </a:hlinkClick>
              </a:rPr>
              <a:t>github.com/eddwebster</a:t>
            </a:r>
            <a:endParaRPr lang="en-GB" sz="1800" dirty="0">
              <a:solidFill>
                <a:schemeClr val="tx1">
                  <a:lumMod val="85000"/>
                  <a:lumOff val="15000"/>
                </a:schemeClr>
              </a:solidFill>
            </a:endParaRPr>
          </a:p>
          <a:p>
            <a:pPr marL="527388" lvl="1" indent="-239395"/>
            <a:r>
              <a:rPr lang="en-GB" sz="1800" dirty="0">
                <a:solidFill>
                  <a:schemeClr val="tx1">
                    <a:lumMod val="85000"/>
                    <a:lumOff val="15000"/>
                  </a:schemeClr>
                </a:solidFill>
              </a:rPr>
              <a:t>Football analytics specifically, including all notebooks to scrape, wrangle and engineer the data used in this notebook: </a:t>
            </a:r>
            <a:r>
              <a:rPr lang="en-GB" sz="1800" dirty="0">
                <a:solidFill>
                  <a:schemeClr val="tx1">
                    <a:lumMod val="85000"/>
                    <a:lumOff val="15000"/>
                  </a:schemeClr>
                </a:solidFill>
                <a:hlinkClick r:id="rId4">
                  <a:extLst>
                    <a:ext uri="{A12FA001-AC4F-418D-AE19-62706E023703}">
                      <ahyp:hlinkClr xmlns:ahyp="http://schemas.microsoft.com/office/drawing/2018/hyperlinkcolor" val="tx"/>
                    </a:ext>
                  </a:extLst>
                </a:hlinkClick>
              </a:rPr>
              <a:t>github.com/eddwebster/derby_county_data_task</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Website: </a:t>
            </a:r>
            <a:r>
              <a:rPr lang="en-GB" sz="1800" dirty="0">
                <a:solidFill>
                  <a:schemeClr val="tx1">
                    <a:lumMod val="85000"/>
                    <a:lumOff val="15000"/>
                  </a:schemeClr>
                </a:solidFill>
                <a:hlinkClick r:id="rId5">
                  <a:extLst>
                    <a:ext uri="{A12FA001-AC4F-418D-AE19-62706E023703}">
                      <ahyp:hlinkClr xmlns:ahyp="http://schemas.microsoft.com/office/drawing/2018/hyperlinkcolor" val="tx"/>
                    </a:ext>
                  </a:extLst>
                </a:hlinkClick>
              </a:rPr>
              <a:t>eddwebster.com</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LinkedIn: </a:t>
            </a:r>
            <a:r>
              <a:rPr lang="en-GB" sz="1800" dirty="0">
                <a:solidFill>
                  <a:schemeClr val="tx1">
                    <a:lumMod val="85000"/>
                    <a:lumOff val="15000"/>
                  </a:schemeClr>
                </a:solidFill>
                <a:hlinkClick r:id="rId6">
                  <a:extLst>
                    <a:ext uri="{A12FA001-AC4F-418D-AE19-62706E023703}">
                      <ahyp:hlinkClr xmlns:ahyp="http://schemas.microsoft.com/office/drawing/2018/hyperlinkcolor" val="tx"/>
                    </a:ext>
                  </a:extLst>
                </a:hlinkClick>
              </a:rPr>
              <a:t>linkedin.com/in/eddwebster</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Twitter: </a:t>
            </a:r>
            <a:r>
              <a:rPr lang="en-GB" sz="1800" dirty="0">
                <a:solidFill>
                  <a:schemeClr val="tx1">
                    <a:lumMod val="85000"/>
                    <a:lumOff val="15000"/>
                  </a:schemeClr>
                </a:solidFill>
                <a:hlinkClick r:id="rId7">
                  <a:extLst>
                    <a:ext uri="{A12FA001-AC4F-418D-AE19-62706E023703}">
                      <ahyp:hlinkClr xmlns:ahyp="http://schemas.microsoft.com/office/drawing/2018/hyperlinkcolor" val="tx"/>
                    </a:ext>
                  </a:extLst>
                </a:hlinkClick>
              </a:rPr>
              <a:t>@eddwebster</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Email: </a:t>
            </a:r>
            <a:r>
              <a:rPr lang="en-GB" sz="1800" dirty="0">
                <a:solidFill>
                  <a:schemeClr val="tx1">
                    <a:lumMod val="85000"/>
                    <a:lumOff val="15000"/>
                  </a:schemeClr>
                </a:solidFill>
                <a:hlinkClick r:id="rId8">
                  <a:extLst>
                    <a:ext uri="{A12FA001-AC4F-418D-AE19-62706E023703}">
                      <ahyp:hlinkClr xmlns:ahyp="http://schemas.microsoft.com/office/drawing/2018/hyperlinkcolor" val="tx"/>
                    </a:ext>
                  </a:extLst>
                </a:hlinkClick>
              </a:rPr>
              <a:t>edd.j.webster@gmail.com</a:t>
            </a:r>
            <a:endParaRPr lang="en-GB" sz="1800" dirty="0">
              <a:solidFill>
                <a:schemeClr val="tx1">
                  <a:lumMod val="85000"/>
                  <a:lumOff val="15000"/>
                </a:schemeClr>
              </a:solidFill>
            </a:endParaRPr>
          </a:p>
          <a:p>
            <a:pPr marL="239395" indent="-239395"/>
            <a:endParaRPr lang="en-GB" sz="1800" dirty="0">
              <a:solidFill>
                <a:schemeClr val="tx1">
                  <a:lumMod val="85000"/>
                  <a:lumOff val="15000"/>
                </a:schemeClr>
              </a:solidFill>
            </a:endParaRPr>
          </a:p>
          <a:p>
            <a:pPr marL="0" indent="0">
              <a:buNone/>
            </a:pPr>
            <a:endParaRPr lang="en-GB" sz="18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For More Information</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pic>
        <p:nvPicPr>
          <p:cNvPr id="9" name="Picture 8">
            <a:extLst>
              <a:ext uri="{FF2B5EF4-FFF2-40B4-BE49-F238E27FC236}">
                <a16:creationId xmlns:a16="http://schemas.microsoft.com/office/drawing/2014/main" id="{06011233-74F1-BD4E-9721-B97F389E9E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5792" y="1449917"/>
            <a:ext cx="2695189" cy="2708566"/>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3035912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p:txBody>
          <a:bodyPr lIns="0" tIns="0" rIns="0" bIns="0" anchor="t">
            <a:noAutofit/>
          </a:bodyPr>
          <a:lstStyle/>
          <a:p>
            <a:pPr marL="0" indent="0">
              <a:buNone/>
            </a:pPr>
            <a:r>
              <a:rPr lang="en-GB" sz="1200" b="1" dirty="0">
                <a:solidFill>
                  <a:schemeClr val="tx1"/>
                </a:solidFill>
              </a:rPr>
              <a:t>Player profile Information:</a:t>
            </a:r>
          </a:p>
          <a:p>
            <a:r>
              <a:rPr lang="en-GB" sz="1200" dirty="0">
                <a:solidFill>
                  <a:schemeClr val="tx1"/>
                </a:solidFill>
              </a:rPr>
              <a:t>Jayden Bogle: </a:t>
            </a:r>
          </a:p>
          <a:p>
            <a:r>
              <a:rPr lang="en-GB" sz="1200" dirty="0">
                <a:solidFill>
                  <a:schemeClr val="tx1"/>
                </a:solidFill>
              </a:rPr>
              <a:t>Tom Lawrence: </a:t>
            </a:r>
            <a:r>
              <a:rPr lang="en-GB" sz="1200" dirty="0">
                <a:solidFill>
                  <a:schemeClr val="tx1"/>
                </a:solidFill>
                <a:hlinkClick r:id="rId2">
                  <a:extLst>
                    <a:ext uri="{A12FA001-AC4F-418D-AE19-62706E023703}">
                      <ahyp:hlinkClr xmlns:ahyp="http://schemas.microsoft.com/office/drawing/2018/hyperlinkcolor" val="tx"/>
                    </a:ext>
                  </a:extLst>
                </a:hlinkClick>
              </a:rPr>
              <a:t>https://www.transfermarkt.co.uk/tom-lawrence/profil/spieler/229970</a:t>
            </a:r>
            <a:endParaRPr lang="en-GB" sz="1200" dirty="0">
              <a:solidFill>
                <a:schemeClr val="tx1"/>
              </a:solidFill>
            </a:endParaRPr>
          </a:p>
          <a:p>
            <a:r>
              <a:rPr lang="en-GB" sz="1200" dirty="0">
                <a:solidFill>
                  <a:schemeClr val="tx1"/>
                </a:solidFill>
              </a:rPr>
              <a:t>Luke </a:t>
            </a:r>
            <a:r>
              <a:rPr lang="en-GB" sz="1200" dirty="0" err="1">
                <a:solidFill>
                  <a:schemeClr val="tx1"/>
                </a:solidFill>
              </a:rPr>
              <a:t>Ayling</a:t>
            </a:r>
            <a:r>
              <a:rPr lang="en-GB" sz="1200" dirty="0">
                <a:solidFill>
                  <a:schemeClr val="tx1"/>
                </a:solidFill>
              </a:rPr>
              <a:t>: </a:t>
            </a:r>
            <a:r>
              <a:rPr lang="en-GB" sz="1200" dirty="0">
                <a:solidFill>
                  <a:schemeClr val="tx1"/>
                </a:solidFill>
                <a:hlinkClick r:id="rId3">
                  <a:extLst>
                    <a:ext uri="{A12FA001-AC4F-418D-AE19-62706E023703}">
                      <ahyp:hlinkClr xmlns:ahyp="http://schemas.microsoft.com/office/drawing/2018/hyperlinkcolor" val="tx"/>
                    </a:ext>
                  </a:extLst>
                </a:hlinkClick>
              </a:rPr>
              <a:t>https://www.transfermarkt.co.uk/luke-ayling/profil/spieler/67420</a:t>
            </a:r>
            <a:endParaRPr lang="en-GB" sz="1200" dirty="0">
              <a:solidFill>
                <a:schemeClr val="tx1"/>
              </a:solidFill>
            </a:endParaRPr>
          </a:p>
          <a:p>
            <a:r>
              <a:rPr lang="en-GB" sz="1200" dirty="0">
                <a:solidFill>
                  <a:schemeClr val="tx1"/>
                </a:solidFill>
              </a:rPr>
              <a:t>Kamil </a:t>
            </a:r>
            <a:r>
              <a:rPr lang="en-GB" sz="1200" dirty="0" err="1">
                <a:solidFill>
                  <a:schemeClr val="tx1"/>
                </a:solidFill>
              </a:rPr>
              <a:t>Grosicki</a:t>
            </a:r>
            <a:r>
              <a:rPr lang="en-GB" sz="1200" dirty="0">
                <a:solidFill>
                  <a:schemeClr val="tx1"/>
                </a:solidFill>
              </a:rPr>
              <a:t>: </a:t>
            </a:r>
            <a:r>
              <a:rPr lang="en-GB" sz="1200" dirty="0">
                <a:solidFill>
                  <a:schemeClr val="tx1"/>
                </a:solidFill>
                <a:hlinkClick r:id="rId4">
                  <a:extLst>
                    <a:ext uri="{A12FA001-AC4F-418D-AE19-62706E023703}">
                      <ahyp:hlinkClr xmlns:ahyp="http://schemas.microsoft.com/office/drawing/2018/hyperlinkcolor" val="tx"/>
                    </a:ext>
                  </a:extLst>
                </a:hlinkClick>
              </a:rPr>
              <a:t>https://www.transfermarkt.co.uk/kamil-grosicki/profil/spieler/37920</a:t>
            </a:r>
            <a:endParaRPr lang="en-GB" sz="1200" dirty="0">
              <a:solidFill>
                <a:schemeClr val="tx1"/>
              </a:solidFill>
            </a:endParaRPr>
          </a:p>
          <a:p>
            <a:r>
              <a:rPr lang="en-GB" sz="1200" dirty="0" err="1">
                <a:solidFill>
                  <a:schemeClr val="tx1"/>
                </a:solidFill>
              </a:rPr>
              <a:t>Djed</a:t>
            </a:r>
            <a:r>
              <a:rPr lang="en-GB" sz="1200" dirty="0">
                <a:solidFill>
                  <a:schemeClr val="tx1"/>
                </a:solidFill>
              </a:rPr>
              <a:t> Spence: </a:t>
            </a:r>
            <a:r>
              <a:rPr lang="en-GB" sz="1200" dirty="0">
                <a:solidFill>
                  <a:schemeClr val="tx1"/>
                </a:solidFill>
                <a:hlinkClick r:id="rId5">
                  <a:extLst>
                    <a:ext uri="{A12FA001-AC4F-418D-AE19-62706E023703}">
                      <ahyp:hlinkClr xmlns:ahyp="http://schemas.microsoft.com/office/drawing/2018/hyperlinkcolor" val="tx"/>
                    </a:ext>
                  </a:extLst>
                </a:hlinkClick>
              </a:rPr>
              <a:t>https://www.transfermarkt.co.uk/djed-spence/profil/spieler/483348</a:t>
            </a:r>
            <a:endParaRPr lang="en-GB" sz="1200" dirty="0">
              <a:solidFill>
                <a:schemeClr val="tx1"/>
              </a:solidFill>
            </a:endParaRPr>
          </a:p>
          <a:p>
            <a:r>
              <a:rPr lang="en-GB" sz="1200" dirty="0">
                <a:solidFill>
                  <a:schemeClr val="tx1"/>
                </a:solidFill>
              </a:rPr>
              <a:t>Bright </a:t>
            </a:r>
            <a:r>
              <a:rPr lang="en-GB" sz="1200" dirty="0" err="1">
                <a:solidFill>
                  <a:schemeClr val="tx1"/>
                </a:solidFill>
              </a:rPr>
              <a:t>Osayi</a:t>
            </a:r>
            <a:r>
              <a:rPr lang="en-GB" sz="1200" dirty="0">
                <a:solidFill>
                  <a:schemeClr val="tx1"/>
                </a:solidFill>
              </a:rPr>
              <a:t>-Samuel: </a:t>
            </a:r>
            <a:r>
              <a:rPr lang="en-GB" sz="1200" dirty="0">
                <a:solidFill>
                  <a:schemeClr val="tx1"/>
                </a:solidFill>
                <a:hlinkClick r:id="rId6">
                  <a:extLst>
                    <a:ext uri="{A12FA001-AC4F-418D-AE19-62706E023703}">
                      <ahyp:hlinkClr xmlns:ahyp="http://schemas.microsoft.com/office/drawing/2018/hyperlinkcolor" val="tx"/>
                    </a:ext>
                  </a:extLst>
                </a:hlinkClick>
              </a:rPr>
              <a:t>https://www.transfermarkt.co.uk/bright-osayi-samuel/profil/spieler/358948</a:t>
            </a:r>
            <a:endParaRPr lang="en-GB" sz="1200" dirty="0">
              <a:solidFill>
                <a:schemeClr val="tx1"/>
              </a:solidFill>
            </a:endParaRPr>
          </a:p>
          <a:p>
            <a:r>
              <a:rPr lang="en-GB" sz="1200" dirty="0">
                <a:solidFill>
                  <a:schemeClr val="tx1"/>
                </a:solidFill>
              </a:rPr>
              <a:t>Callum </a:t>
            </a:r>
            <a:r>
              <a:rPr lang="en-GB" sz="1200" dirty="0" err="1">
                <a:solidFill>
                  <a:schemeClr val="tx1"/>
                </a:solidFill>
              </a:rPr>
              <a:t>Brittain</a:t>
            </a:r>
            <a:r>
              <a:rPr lang="en-GB" sz="1200" dirty="0">
                <a:solidFill>
                  <a:schemeClr val="tx1"/>
                </a:solidFill>
              </a:rPr>
              <a:t>: </a:t>
            </a:r>
            <a:r>
              <a:rPr lang="en-GB" sz="1200" dirty="0">
                <a:solidFill>
                  <a:schemeClr val="tx1"/>
                </a:solidFill>
                <a:hlinkClick r:id="rId7">
                  <a:extLst>
                    <a:ext uri="{A12FA001-AC4F-418D-AE19-62706E023703}">
                      <ahyp:hlinkClr xmlns:ahyp="http://schemas.microsoft.com/office/drawing/2018/hyperlinkcolor" val="tx"/>
                    </a:ext>
                  </a:extLst>
                </a:hlinkClick>
              </a:rPr>
              <a:t>https://www.transfermarkt.co.uk/callum-brittain/profil/spieler/416368</a:t>
            </a:r>
            <a:endParaRPr lang="en-GB" sz="1200" dirty="0">
              <a:solidFill>
                <a:schemeClr val="tx1"/>
              </a:solidFill>
            </a:endParaRPr>
          </a:p>
          <a:p>
            <a:r>
              <a:rPr lang="en-GB" sz="1200" dirty="0">
                <a:solidFill>
                  <a:schemeClr val="tx1"/>
                </a:solidFill>
              </a:rPr>
              <a:t>Marcus Harness: </a:t>
            </a:r>
            <a:r>
              <a:rPr lang="en-GB" sz="1200" dirty="0">
                <a:solidFill>
                  <a:schemeClr val="tx1"/>
                </a:solidFill>
                <a:hlinkClick r:id="rId8">
                  <a:extLst>
                    <a:ext uri="{A12FA001-AC4F-418D-AE19-62706E023703}">
                      <ahyp:hlinkClr xmlns:ahyp="http://schemas.microsoft.com/office/drawing/2018/hyperlinkcolor" val="tx"/>
                    </a:ext>
                  </a:extLst>
                </a:hlinkClick>
              </a:rPr>
              <a:t>https://www.transfermarkt.co.uk/marcus-harness/profil/spieler/288323</a:t>
            </a:r>
            <a:endParaRPr lang="en-GB" sz="1200" dirty="0">
              <a:solidFill>
                <a:schemeClr val="tx1"/>
              </a:solidFill>
            </a:endParaRPr>
          </a:p>
          <a:p>
            <a:r>
              <a:rPr lang="en-GB" sz="1200" dirty="0">
                <a:solidFill>
                  <a:schemeClr val="tx1"/>
                </a:solidFill>
              </a:rPr>
              <a:t>Todd Kane: </a:t>
            </a:r>
            <a:r>
              <a:rPr lang="en-GB" sz="1200" dirty="0">
                <a:solidFill>
                  <a:schemeClr val="tx1"/>
                </a:solidFill>
                <a:hlinkClick r:id="rId9">
                  <a:extLst>
                    <a:ext uri="{A12FA001-AC4F-418D-AE19-62706E023703}">
                      <ahyp:hlinkClr xmlns:ahyp="http://schemas.microsoft.com/office/drawing/2018/hyperlinkcolor" val="tx"/>
                    </a:ext>
                  </a:extLst>
                </a:hlinkClick>
              </a:rPr>
              <a:t>https://www.transfermarkt.co.uk/todd-kane/profil/spieler/154287</a:t>
            </a:r>
            <a:endParaRPr lang="en-GB" sz="1200" dirty="0">
              <a:solidFill>
                <a:schemeClr val="tx1"/>
              </a:solidFill>
            </a:endParaRPr>
          </a:p>
          <a:p>
            <a:r>
              <a:rPr lang="en-GB" sz="1200" dirty="0">
                <a:solidFill>
                  <a:schemeClr val="tx1"/>
                </a:solidFill>
              </a:rPr>
              <a:t>Josh Harrop: </a:t>
            </a:r>
            <a:r>
              <a:rPr lang="en-GB" sz="1200" dirty="0">
                <a:solidFill>
                  <a:schemeClr val="tx1"/>
                </a:solidFill>
                <a:hlinkClick r:id="rId10">
                  <a:extLst>
                    <a:ext uri="{A12FA001-AC4F-418D-AE19-62706E023703}">
                      <ahyp:hlinkClr xmlns:ahyp="http://schemas.microsoft.com/office/drawing/2018/hyperlinkcolor" val="tx"/>
                    </a:ext>
                  </a:extLst>
                </a:hlinkClick>
              </a:rPr>
              <a:t>https://www.transfermarkt.co.uk/josh-harrop/profil/spieler/289844</a:t>
            </a:r>
            <a:endParaRPr lang="en-GB" sz="1200" dirty="0">
              <a:solidFill>
                <a:schemeClr val="tx1"/>
              </a:solidFill>
            </a:endParaRPr>
          </a:p>
          <a:p>
            <a:endParaRPr lang="en-GB" sz="1200" b="1" dirty="0">
              <a:solidFill>
                <a:schemeClr val="tx1"/>
              </a:solidFill>
            </a:endParaRPr>
          </a:p>
          <a:p>
            <a:pPr marL="0" indent="0">
              <a:buNone/>
            </a:pPr>
            <a:r>
              <a:rPr lang="en-GB" sz="1200" b="1" dirty="0">
                <a:solidFill>
                  <a:schemeClr val="tx1"/>
                </a:solidFill>
              </a:rPr>
              <a:t>Data Sources:</a:t>
            </a:r>
            <a:endParaRPr lang="en-GB" sz="1200" dirty="0">
              <a:solidFill>
                <a:schemeClr val="tx1"/>
              </a:solidFill>
            </a:endParaRPr>
          </a:p>
          <a:p>
            <a:pPr marL="239395" indent="-239395"/>
            <a:r>
              <a:rPr lang="en-GB" sz="1200" dirty="0">
                <a:solidFill>
                  <a:schemeClr val="tx1"/>
                </a:solidFill>
              </a:rPr>
              <a:t>Player performance data from </a:t>
            </a:r>
            <a:r>
              <a:rPr lang="en-GB" sz="1200" dirty="0">
                <a:solidFill>
                  <a:schemeClr val="tx1"/>
                </a:solidFill>
                <a:hlinkClick r:id="rId11">
                  <a:extLst>
                    <a:ext uri="{A12FA001-AC4F-418D-AE19-62706E023703}">
                      <ahyp:hlinkClr xmlns:ahyp="http://schemas.microsoft.com/office/drawing/2018/hyperlinkcolor" val="tx"/>
                    </a:ext>
                  </a:extLst>
                </a:hlinkClick>
              </a:rPr>
              <a:t>21</a:t>
            </a:r>
            <a:r>
              <a:rPr lang="en-GB" sz="1200" baseline="30000" dirty="0">
                <a:solidFill>
                  <a:schemeClr val="tx1"/>
                </a:solidFill>
                <a:hlinkClick r:id="rId11">
                  <a:extLst>
                    <a:ext uri="{A12FA001-AC4F-418D-AE19-62706E023703}">
                      <ahyp:hlinkClr xmlns:ahyp="http://schemas.microsoft.com/office/drawing/2018/hyperlinkcolor" val="tx"/>
                    </a:ext>
                  </a:extLst>
                </a:hlinkClick>
              </a:rPr>
              <a:t>st</a:t>
            </a:r>
            <a:r>
              <a:rPr lang="en-GB" sz="1200" dirty="0">
                <a:solidFill>
                  <a:schemeClr val="tx1"/>
                </a:solidFill>
                <a:hlinkClick r:id="rId11">
                  <a:extLst>
                    <a:ext uri="{A12FA001-AC4F-418D-AE19-62706E023703}">
                      <ahyp:hlinkClr xmlns:ahyp="http://schemas.microsoft.com/office/drawing/2018/hyperlinkcolor" val="tx"/>
                    </a:ext>
                  </a:extLst>
                </a:hlinkClick>
              </a:rPr>
              <a:t> Club</a:t>
            </a:r>
            <a:endParaRPr lang="en-GB" sz="1200" dirty="0">
              <a:solidFill>
                <a:schemeClr val="tx1"/>
              </a:solidFill>
            </a:endParaRPr>
          </a:p>
          <a:p>
            <a:pPr marL="239395" indent="-239395"/>
            <a:r>
              <a:rPr lang="en-GB" sz="1200" dirty="0">
                <a:solidFill>
                  <a:schemeClr val="tx1"/>
                </a:solidFill>
              </a:rPr>
              <a:t>Estimated player valuations data from </a:t>
            </a:r>
            <a:r>
              <a:rPr lang="en-GB" sz="1200" dirty="0" err="1">
                <a:solidFill>
                  <a:schemeClr val="tx1"/>
                </a:solidFill>
                <a:hlinkClick r:id="rId12">
                  <a:extLst>
                    <a:ext uri="{A12FA001-AC4F-418D-AE19-62706E023703}">
                      <ahyp:hlinkClr xmlns:ahyp="http://schemas.microsoft.com/office/drawing/2018/hyperlinkcolor" val="tx"/>
                    </a:ext>
                  </a:extLst>
                </a:hlinkClick>
              </a:rPr>
              <a:t>TransferMarkt</a:t>
            </a:r>
            <a:endParaRPr lang="en-GB" sz="1200" dirty="0">
              <a:solidFill>
                <a:schemeClr val="tx1"/>
              </a:solidFill>
            </a:endParaRPr>
          </a:p>
          <a:p>
            <a:pPr marL="239395" indent="-239395"/>
            <a:endParaRPr lang="en-GB" sz="1200" dirty="0">
              <a:solidFill>
                <a:schemeClr val="tx1"/>
              </a:solidFill>
            </a:endParaRPr>
          </a:p>
          <a:p>
            <a:pPr marL="0" indent="0">
              <a:buNone/>
            </a:pPr>
            <a:r>
              <a:rPr lang="en-GB" sz="1200" b="1" dirty="0">
                <a:solidFill>
                  <a:schemeClr val="tx1"/>
                </a:solidFill>
              </a:rPr>
              <a:t>Key Python libraries used:</a:t>
            </a:r>
            <a:endParaRPr lang="en-GB" sz="1200" dirty="0">
              <a:solidFill>
                <a:schemeClr val="tx1"/>
              </a:solidFill>
            </a:endParaRPr>
          </a:p>
          <a:p>
            <a:pPr marL="239395" indent="-239395"/>
            <a:r>
              <a:rPr lang="en-GB" sz="1200" dirty="0">
                <a:solidFill>
                  <a:schemeClr val="tx1"/>
                </a:solidFill>
                <a:hlinkClick r:id="rId13">
                  <a:extLst>
                    <a:ext uri="{A12FA001-AC4F-418D-AE19-62706E023703}">
                      <ahyp:hlinkClr xmlns:ahyp="http://schemas.microsoft.com/office/drawing/2018/hyperlinkcolor" val="tx"/>
                    </a:ext>
                  </a:extLst>
                </a:hlinkClick>
              </a:rPr>
              <a:t>pandas</a:t>
            </a:r>
            <a:endParaRPr lang="en-GB" sz="1200" dirty="0">
              <a:solidFill>
                <a:schemeClr val="tx1"/>
              </a:solidFill>
            </a:endParaRPr>
          </a:p>
          <a:p>
            <a:pPr marL="239395" indent="-239395"/>
            <a:r>
              <a:rPr lang="en-GB" sz="1200" dirty="0">
                <a:solidFill>
                  <a:schemeClr val="tx1"/>
                </a:solidFill>
                <a:hlinkClick r:id="rId14">
                  <a:extLst>
                    <a:ext uri="{A12FA001-AC4F-418D-AE19-62706E023703}">
                      <ahyp:hlinkClr xmlns:ahyp="http://schemas.microsoft.com/office/drawing/2018/hyperlinkcolor" val="tx"/>
                    </a:ext>
                  </a:extLst>
                </a:hlinkClick>
              </a:rPr>
              <a:t>Matplotlib</a:t>
            </a:r>
            <a:endParaRPr lang="en-GB" sz="1200" dirty="0">
              <a:solidFill>
                <a:schemeClr val="tx1"/>
              </a:solidFill>
            </a:endParaRPr>
          </a:p>
          <a:p>
            <a:pPr marL="239395" indent="-239395"/>
            <a:r>
              <a:rPr lang="en-GB" sz="1200" dirty="0">
                <a:solidFill>
                  <a:schemeClr val="tx1"/>
                </a:solidFill>
                <a:hlinkClick r:id="rId15">
                  <a:extLst>
                    <a:ext uri="{A12FA001-AC4F-418D-AE19-62706E023703}">
                      <ahyp:hlinkClr xmlns:ahyp="http://schemas.microsoft.com/office/drawing/2018/hyperlinkcolor" val="tx"/>
                    </a:ext>
                  </a:extLst>
                </a:hlinkClick>
              </a:rPr>
              <a:t>Beautiful Soup</a:t>
            </a:r>
            <a:endParaRPr lang="en-GB" sz="1200" dirty="0">
              <a:solidFill>
                <a:schemeClr val="tx1"/>
              </a:solidFill>
            </a:endParaRPr>
          </a:p>
          <a:p>
            <a:pPr marL="239395" indent="-239395"/>
            <a:r>
              <a:rPr lang="en-GB" sz="1200" dirty="0">
                <a:solidFill>
                  <a:schemeClr val="tx1"/>
                </a:solidFill>
                <a:hlinkClick r:id="rId16">
                  <a:extLst>
                    <a:ext uri="{A12FA001-AC4F-418D-AE19-62706E023703}">
                      <ahyp:hlinkClr xmlns:ahyp="http://schemas.microsoft.com/office/drawing/2018/hyperlinkcolor" val="tx"/>
                    </a:ext>
                  </a:extLst>
                </a:hlinkClick>
              </a:rPr>
              <a:t>Record Linkage</a:t>
            </a:r>
            <a:endParaRPr lang="en-GB" sz="1200" dirty="0">
              <a:solidFill>
                <a:schemeClr val="tx1"/>
              </a:solidFill>
            </a:endParaRPr>
          </a:p>
          <a:p>
            <a:pPr marL="239395" indent="-239395"/>
            <a:endParaRPr lang="en-GB" sz="1200" dirty="0">
              <a:solidFill>
                <a:schemeClr val="tx1"/>
              </a:solidFill>
            </a:endParaRPr>
          </a:p>
          <a:p>
            <a:pPr marL="0" indent="0">
              <a:buNone/>
            </a:pPr>
            <a:r>
              <a:rPr lang="en-GB" sz="1200" b="1" dirty="0">
                <a:solidFill>
                  <a:schemeClr val="tx1"/>
                </a:solidFill>
              </a:rPr>
              <a:t>Python APIs:</a:t>
            </a:r>
          </a:p>
          <a:p>
            <a:pPr marL="239395" indent="-239395"/>
            <a:r>
              <a:rPr lang="en-GB" sz="1200" dirty="0">
                <a:solidFill>
                  <a:schemeClr val="tx1"/>
                </a:solidFill>
                <a:hlinkClick r:id="rId17">
                  <a:extLst>
                    <a:ext uri="{A12FA001-AC4F-418D-AE19-62706E023703}">
                      <ahyp:hlinkClr xmlns:ahyp="http://schemas.microsoft.com/office/drawing/2018/hyperlinkcolor" val="tx"/>
                    </a:ext>
                  </a:extLst>
                </a:hlinkClick>
              </a:rPr>
              <a:t>Tyrone Mings TransferMarkt scraper</a:t>
            </a:r>
            <a:r>
              <a:rPr lang="en-GB" sz="1200" dirty="0">
                <a:solidFill>
                  <a:schemeClr val="tx1"/>
                </a:solidFill>
              </a:rPr>
              <a:t> by </a:t>
            </a:r>
            <a:r>
              <a:rPr lang="en-GB" sz="1200" dirty="0" err="1">
                <a:solidFill>
                  <a:schemeClr val="tx1"/>
                </a:solidFill>
                <a:hlinkClick r:id="rId18">
                  <a:extLst>
                    <a:ext uri="{A12FA001-AC4F-418D-AE19-62706E023703}">
                      <ahyp:hlinkClr xmlns:ahyp="http://schemas.microsoft.com/office/drawing/2018/hyperlinkcolor" val="tx"/>
                    </a:ext>
                  </a:extLst>
                </a:hlinkClick>
              </a:rPr>
              <a:t>FCrSTATS</a:t>
            </a:r>
            <a:endParaRPr lang="en-GB" sz="1200" dirty="0">
              <a:solidFill>
                <a:schemeClr val="tx1"/>
              </a:solidFill>
            </a:endParaRPr>
          </a:p>
          <a:p>
            <a:pPr marL="0" indent="0">
              <a:buNone/>
            </a:pPr>
            <a:endParaRPr lang="en-GB" sz="1200" dirty="0">
              <a:solidFill>
                <a:schemeClr val="tx1"/>
              </a:solidFill>
            </a:endParaRPr>
          </a:p>
          <a:p>
            <a:pPr marL="239395" indent="-239395"/>
            <a:endParaRPr lang="en-GB" sz="1200" dirty="0">
              <a:solidFill>
                <a:schemeClr val="tx1"/>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rgbClr val="00285E"/>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References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spTree>
    <p:extLst>
      <p:ext uri="{BB962C8B-B14F-4D97-AF65-F5344CB8AC3E}">
        <p14:creationId xmlns:p14="http://schemas.microsoft.com/office/powerpoint/2010/main" val="241397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2" y="1449917"/>
            <a:ext cx="9501911" cy="4579691"/>
          </a:xfrm>
        </p:spPr>
        <p:txBody>
          <a:bodyPr lIns="0" tIns="0" rIns="0" bIns="0" anchor="t">
            <a:normAutofit/>
          </a:bodyPr>
          <a:lstStyle/>
          <a:p>
            <a:r>
              <a:rPr lang="en-GB" sz="1800" dirty="0">
                <a:solidFill>
                  <a:schemeClr val="tx1">
                    <a:lumMod val="85000"/>
                    <a:lumOff val="15000"/>
                  </a:schemeClr>
                </a:solidFill>
              </a:rPr>
              <a:t>For the data preparation (backend), the data has been acquired (scraped) using </a:t>
            </a:r>
            <a:r>
              <a:rPr lang="en-GB" sz="1800" u="sng" dirty="0">
                <a:solidFill>
                  <a:schemeClr val="tx1">
                    <a:lumMod val="85000"/>
                    <a:lumOff val="15000"/>
                  </a:schemeClr>
                </a:solidFill>
              </a:rPr>
              <a:t>Python</a:t>
            </a:r>
            <a:r>
              <a:rPr lang="en-GB" sz="1800" b="1" u="sng" dirty="0">
                <a:solidFill>
                  <a:schemeClr val="tx1">
                    <a:lumMod val="85000"/>
                    <a:lumOff val="15000"/>
                  </a:schemeClr>
                </a:solidFill>
              </a:rPr>
              <a:t> </a:t>
            </a:r>
            <a:r>
              <a:rPr lang="en-GB" sz="1800" dirty="0">
                <a:solidFill>
                  <a:schemeClr val="tx1">
                    <a:lumMod val="85000"/>
                    <a:lumOff val="15000"/>
                  </a:schemeClr>
                </a:solidFill>
              </a:rPr>
              <a:t>and then engineered using Python in a Jupyter notebooks environment.</a:t>
            </a: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The frontend tools created from the data are built using </a:t>
            </a:r>
            <a:r>
              <a:rPr lang="en-GB" sz="1800" u="sng" dirty="0">
                <a:solidFill>
                  <a:schemeClr val="tx1">
                    <a:lumMod val="85000"/>
                    <a:lumOff val="15000"/>
                  </a:schemeClr>
                </a:solidFill>
              </a:rPr>
              <a:t>Tableau</a:t>
            </a:r>
            <a:r>
              <a:rPr lang="en-GB" sz="1800" dirty="0">
                <a:solidFill>
                  <a:schemeClr val="tx1">
                    <a:lumMod val="85000"/>
                    <a:lumOff val="15000"/>
                  </a:schemeClr>
                </a:solidFill>
              </a:rPr>
              <a:t>. The reason why I chose to use Tableau to visualise the data is due to the products functionality and ease-of-use to those at all levels of the football club, including coaching staff and players. Tableau dashboards can be published and accessed on iPads and mobile devices, enabling use by the coaches and players on the training field, the changing room, or at home. For data analysis to be effective, it needs to be a part of the holistic approach of the club and be accessible not just to power users such as Data Analysts and Data Scientists, but to everyone at every level of the club. In my opinion, Tableau is the best tool for this.</a:t>
            </a:r>
          </a:p>
          <a:p>
            <a:pPr marL="239395" indent="-239395"/>
            <a:endParaRPr lang="en-GB" sz="1800" dirty="0">
              <a:solidFill>
                <a:schemeClr val="tx1">
                  <a:lumMod val="85000"/>
                  <a:lumOff val="15000"/>
                </a:schemeClr>
              </a:solidFill>
            </a:endParaRPr>
          </a:p>
          <a:p>
            <a:pPr marL="239395" indent="-239395"/>
            <a:r>
              <a:rPr lang="en-GB" sz="1800" dirty="0">
                <a:solidFill>
                  <a:schemeClr val="tx1">
                    <a:lumMod val="85000"/>
                    <a:lumOff val="15000"/>
                  </a:schemeClr>
                </a:solidFill>
              </a:rPr>
              <a:t>If Tableau is not available as a product to the club, the data can be visualised using </a:t>
            </a:r>
            <a:r>
              <a:rPr lang="en-GB" sz="1800" dirty="0" err="1">
                <a:solidFill>
                  <a:schemeClr val="tx1">
                    <a:lumMod val="85000"/>
                    <a:lumOff val="15000"/>
                  </a:schemeClr>
                </a:solidFill>
              </a:rPr>
              <a:t>PowerBI</a:t>
            </a:r>
            <a:r>
              <a:rPr lang="en-GB" sz="1800" dirty="0">
                <a:solidFill>
                  <a:schemeClr val="tx1">
                    <a:lumMod val="85000"/>
                    <a:lumOff val="15000"/>
                  </a:schemeClr>
                </a:solidFill>
              </a:rPr>
              <a:t> or a number of Python packages including matplotlib, Seaborn, or </a:t>
            </a:r>
            <a:r>
              <a:rPr lang="en-GB" sz="1800" dirty="0" err="1">
                <a:solidFill>
                  <a:schemeClr val="tx1">
                    <a:lumMod val="85000"/>
                    <a:lumOff val="15000"/>
                  </a:schemeClr>
                </a:solidFill>
              </a:rPr>
              <a:t>Plotly</a:t>
            </a:r>
            <a:r>
              <a:rPr lang="en-GB" sz="1800" dirty="0">
                <a:solidFill>
                  <a:schemeClr val="tx1">
                    <a:lumMod val="85000"/>
                    <a:lumOff val="15000"/>
                  </a:schemeClr>
                </a:solidFill>
              </a:rPr>
              <a:t>, to name but a few (examples of different visualisation projects are available in my </a:t>
            </a:r>
            <a:r>
              <a:rPr lang="en-GB" sz="1800" dirty="0">
                <a:solidFill>
                  <a:schemeClr val="tx1">
                    <a:lumMod val="85000"/>
                    <a:lumOff val="15000"/>
                  </a:schemeClr>
                </a:solidFill>
                <a:hlinkClick r:id="rId3">
                  <a:extLst>
                    <a:ext uri="{A12FA001-AC4F-418D-AE19-62706E023703}">
                      <ahyp:hlinkClr xmlns:ahyp="http://schemas.microsoft.com/office/drawing/2018/hyperlinkcolor" val="tx"/>
                    </a:ext>
                  </a:extLst>
                </a:hlinkClick>
              </a:rPr>
              <a:t>GitHub repo</a:t>
            </a:r>
            <a:r>
              <a:rPr lang="en-GB" sz="1800" dirty="0">
                <a:solidFill>
                  <a:schemeClr val="tx1">
                    <a:lumMod val="85000"/>
                    <a:lumOff val="15000"/>
                  </a:schemeClr>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Programming languages and visualisation tools used in this sample project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Workflow and Tools</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pic>
        <p:nvPicPr>
          <p:cNvPr id="4" name="Picture 3">
            <a:extLst>
              <a:ext uri="{FF2B5EF4-FFF2-40B4-BE49-F238E27FC236}">
                <a16:creationId xmlns:a16="http://schemas.microsoft.com/office/drawing/2014/main" id="{0923A992-92A7-A643-BBF9-F65CE21AEE06}"/>
              </a:ext>
            </a:extLst>
          </p:cNvPr>
          <p:cNvPicPr>
            <a:picLocks noChangeAspect="1"/>
          </p:cNvPicPr>
          <p:nvPr/>
        </p:nvPicPr>
        <p:blipFill rotWithShape="1">
          <a:blip r:embed="rId4">
            <a:extLst>
              <a:ext uri="{28A0092B-C50C-407E-A947-70E740481C1C}">
                <a14:useLocalDpi xmlns:a14="http://schemas.microsoft.com/office/drawing/2010/main" val="0"/>
              </a:ext>
            </a:extLst>
          </a:blip>
          <a:srcRect l="16169" t="799" r="16967" b="72"/>
          <a:stretch/>
        </p:blipFill>
        <p:spPr>
          <a:xfrm>
            <a:off x="10255024" y="1326509"/>
            <a:ext cx="1419812" cy="1578706"/>
          </a:xfrm>
          <a:prstGeom prst="rect">
            <a:avLst/>
          </a:prstGeom>
        </p:spPr>
      </p:pic>
      <p:pic>
        <p:nvPicPr>
          <p:cNvPr id="3078" name="Picture 6" descr="Tableau Logo for website - Sybyl">
            <a:extLst>
              <a:ext uri="{FF2B5EF4-FFF2-40B4-BE49-F238E27FC236}">
                <a16:creationId xmlns:a16="http://schemas.microsoft.com/office/drawing/2014/main" id="{A48F1526-93F7-7C45-BE0E-118D112F0C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7" t="18878" b="19908"/>
          <a:stretch/>
        </p:blipFill>
        <p:spPr bwMode="auto">
          <a:xfrm>
            <a:off x="10135781" y="2905215"/>
            <a:ext cx="1783021" cy="108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97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endParaRPr lang="en-GB" dirty="0">
              <a:solidFill>
                <a:srgbClr val="00285E"/>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Workflow Flow Chart</a:t>
            </a:r>
            <a:endParaRPr lang="en-GB" dirty="0"/>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a:p>
        </p:txBody>
      </p:sp>
      <p:graphicFrame>
        <p:nvGraphicFramePr>
          <p:cNvPr id="3" name="Diagram 2">
            <a:extLst>
              <a:ext uri="{FF2B5EF4-FFF2-40B4-BE49-F238E27FC236}">
                <a16:creationId xmlns:a16="http://schemas.microsoft.com/office/drawing/2014/main" id="{6D1C148C-E8AA-C240-9D05-DFB669F2B70A}"/>
              </a:ext>
            </a:extLst>
          </p:cNvPr>
          <p:cNvGraphicFramePr/>
          <p:nvPr>
            <p:extLst>
              <p:ext uri="{D42A27DB-BD31-4B8C-83A1-F6EECF244321}">
                <p14:modId xmlns:p14="http://schemas.microsoft.com/office/powerpoint/2010/main" val="2028642290"/>
              </p:ext>
            </p:extLst>
          </p:nvPr>
        </p:nvGraphicFramePr>
        <p:xfrm>
          <a:off x="387349" y="1321806"/>
          <a:ext cx="11417299" cy="4351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313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1" y="1449917"/>
            <a:ext cx="11417299" cy="4475361"/>
          </a:xfrm>
        </p:spPr>
        <p:txBody>
          <a:bodyPr lIns="0" tIns="0" rIns="0" bIns="0" anchor="t">
            <a:normAutofit lnSpcReduction="10000"/>
          </a:bodyPr>
          <a:lstStyle/>
          <a:p>
            <a:r>
              <a:rPr lang="en-GB" sz="1800" dirty="0">
                <a:solidFill>
                  <a:schemeClr val="tx1">
                    <a:lumMod val="85000"/>
                    <a:lumOff val="15000"/>
                  </a:schemeClr>
                </a:solidFill>
              </a:rPr>
              <a:t>Depending on the position, different metrics are required to assess a player’s performance. These metrics are explained both for full-backs and wingers in more detail, in the following two slides.</a:t>
            </a:r>
          </a:p>
          <a:p>
            <a:endParaRPr lang="en-GB" sz="1800" dirty="0">
              <a:solidFill>
                <a:schemeClr val="tx1">
                  <a:lumMod val="85000"/>
                  <a:lumOff val="15000"/>
                </a:schemeClr>
              </a:solidFill>
            </a:endParaRPr>
          </a:p>
          <a:p>
            <a:r>
              <a:rPr lang="en-GB" sz="1800" dirty="0">
                <a:solidFill>
                  <a:schemeClr val="tx1">
                    <a:lumMod val="85000"/>
                    <a:lumOff val="15000"/>
                  </a:schemeClr>
                </a:solidFill>
              </a:rPr>
              <a:t>Metrics that might be deemed a good measure of performance for an attacking player, such as goals and assists, may not be as well-suited for defensive players that contribute in other aspects such as tackles and aerial duels.</a:t>
            </a:r>
          </a:p>
          <a:p>
            <a:endParaRPr lang="en-GB" sz="1800" dirty="0">
              <a:solidFill>
                <a:schemeClr val="tx1">
                  <a:lumMod val="85000"/>
                  <a:lumOff val="15000"/>
                </a:schemeClr>
              </a:solidFill>
            </a:endParaRPr>
          </a:p>
          <a:p>
            <a:r>
              <a:rPr lang="en-GB" sz="1800" dirty="0">
                <a:solidFill>
                  <a:schemeClr val="tx1">
                    <a:lumMod val="85000"/>
                    <a:lumOff val="15000"/>
                  </a:schemeClr>
                </a:solidFill>
              </a:rPr>
              <a:t>Metrics were also required to be standardised so that players that have played a full season can be compared to those that may have not played a full season. For example, players that joined in the January transfer window, players that are/have been injured, or young players who may drift in and out of the squad. For this, a per 90 metric was created, to standardised statistics per time played.</a:t>
            </a:r>
          </a:p>
          <a:p>
            <a:endParaRPr lang="en-GB" sz="1800" dirty="0">
              <a:solidFill>
                <a:schemeClr val="tx1">
                  <a:lumMod val="85000"/>
                  <a:lumOff val="15000"/>
                </a:schemeClr>
              </a:solidFill>
            </a:endParaRPr>
          </a:p>
          <a:p>
            <a:r>
              <a:rPr lang="en-GB" sz="1800" dirty="0">
                <a:solidFill>
                  <a:schemeClr val="tx1">
                    <a:lumMod val="85000"/>
                    <a:lumOff val="15000"/>
                  </a:schemeClr>
                </a:solidFill>
              </a:rPr>
              <a:t>The metrics provided in the dataset have also been used to derive new, aggregated metrics. Examples of these metrics include </a:t>
            </a:r>
            <a:r>
              <a:rPr lang="en-GB" sz="1800" u="sng" dirty="0">
                <a:solidFill>
                  <a:schemeClr val="tx1">
                    <a:lumMod val="85000"/>
                    <a:lumOff val="15000"/>
                  </a:schemeClr>
                </a:solidFill>
              </a:rPr>
              <a:t>Deep Progressions</a:t>
            </a:r>
            <a:r>
              <a:rPr lang="en-GB" sz="1800" dirty="0">
                <a:solidFill>
                  <a:schemeClr val="tx1">
                    <a:lumMod val="85000"/>
                    <a:lumOff val="15000"/>
                  </a:schemeClr>
                </a:solidFill>
              </a:rPr>
              <a:t>, which is a summation of a player’s passes, dribbles, and carries into the box. Depending on the player type, he may be a crosser such as David Beckham, or a dribbler such as Lionel Messi, or an incisive passer such as David Silva, to name but a few, broad examples. These metrics hope to provide a way to compare players that all may be effective, but in different ways.</a:t>
            </a:r>
          </a:p>
          <a:p>
            <a:endParaRPr lang="en-GB" sz="1800" dirty="0">
              <a:solidFill>
                <a:schemeClr val="tx1">
                  <a:lumMod val="85000"/>
                  <a:lumOff val="15000"/>
                </a:schemeClr>
              </a:solidFill>
            </a:endParaRPr>
          </a:p>
          <a:p>
            <a:endParaRPr lang="en-GB" sz="1800" dirty="0">
              <a:solidFill>
                <a:schemeClr val="tx1">
                  <a:lumMod val="85000"/>
                  <a:lumOff val="15000"/>
                </a:schemeClr>
              </a:solidFill>
            </a:endParaRPr>
          </a:p>
          <a:p>
            <a:endParaRPr lang="en-GB" sz="1800" dirty="0">
              <a:solidFill>
                <a:schemeClr val="tx1">
                  <a:lumMod val="85000"/>
                  <a:lumOff val="15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Different metrics selected for the each player’s varying position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Metric used in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Full list of all metrics from the original data source can be found in the appendix.</a:t>
            </a:r>
          </a:p>
        </p:txBody>
      </p:sp>
    </p:spTree>
    <p:extLst>
      <p:ext uri="{BB962C8B-B14F-4D97-AF65-F5344CB8AC3E}">
        <p14:creationId xmlns:p14="http://schemas.microsoft.com/office/powerpoint/2010/main" val="1081812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404257"/>
            <a:ext cx="11417300" cy="4521021"/>
          </a:xfrm>
        </p:spPr>
        <p:txBody>
          <a:bodyPr lIns="0" tIns="0" rIns="0" bIns="0" anchor="t">
            <a:noAutofit/>
          </a:bodyPr>
          <a:lstStyle/>
          <a:p>
            <a:pPr marL="342900" indent="-342900">
              <a:buFont typeface="+mj-lt"/>
              <a:buAutoNum type="arabicParenR"/>
            </a:pPr>
            <a:r>
              <a:rPr lang="en-GB" sz="1200" b="1" dirty="0">
                <a:solidFill>
                  <a:schemeClr val="tx1">
                    <a:lumMod val="85000"/>
                    <a:lumOff val="15000"/>
                  </a:schemeClr>
                </a:solidFill>
              </a:rPr>
              <a:t>Tackles p90 </a:t>
            </a:r>
            <a:r>
              <a:rPr lang="en-GB" sz="1200" dirty="0">
                <a:solidFill>
                  <a:schemeClr val="tx1">
                    <a:lumMod val="85000"/>
                    <a:lumOff val="15000"/>
                  </a:schemeClr>
                </a:solidFill>
              </a:rPr>
              <a:t>= Tackles per 90 minutes (where p90 is a calculated field of Play Time / 90)</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Interceptions p90 </a:t>
            </a:r>
            <a:r>
              <a:rPr lang="en-GB" sz="1200" dirty="0">
                <a:solidFill>
                  <a:schemeClr val="tx1">
                    <a:lumMod val="85000"/>
                    <a:lumOff val="15000"/>
                  </a:schemeClr>
                </a:solidFill>
              </a:rPr>
              <a:t>= Interceptions per 90 minutes</a:t>
            </a:r>
          </a:p>
          <a:p>
            <a:pPr marL="342900" indent="-342900">
              <a:buFont typeface="+mj-lt"/>
              <a:buAutoNum type="arabicParenR"/>
            </a:pPr>
            <a:endParaRPr lang="en-GB" sz="1200" b="1"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Recoveries p90</a:t>
            </a:r>
            <a:r>
              <a:rPr lang="en-GB" sz="1200" dirty="0">
                <a:solidFill>
                  <a:schemeClr val="tx1">
                    <a:lumMod val="85000"/>
                    <a:lumOff val="15000"/>
                  </a:schemeClr>
                </a:solidFill>
              </a:rPr>
              <a:t> = Recoveries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Deep Progressions p90 </a:t>
            </a:r>
            <a:r>
              <a:rPr lang="en-GB" sz="1200" dirty="0">
                <a:solidFill>
                  <a:schemeClr val="tx1">
                    <a:lumMod val="85000"/>
                    <a:lumOff val="15000"/>
                  </a:schemeClr>
                </a:solidFill>
              </a:rPr>
              <a:t>= (Pass Op Box + Dribbles Box + Carries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Blocks p90 </a:t>
            </a:r>
            <a:r>
              <a:rPr lang="en-GB" sz="1200" dirty="0">
                <a:solidFill>
                  <a:schemeClr val="tx1">
                    <a:lumMod val="85000"/>
                    <a:lumOff val="15000"/>
                  </a:schemeClr>
                </a:solidFill>
              </a:rPr>
              <a:t>= Blocks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Carries p90 </a:t>
            </a:r>
            <a:r>
              <a:rPr lang="en-GB" sz="1200" dirty="0">
                <a:solidFill>
                  <a:schemeClr val="tx1">
                    <a:lumMod val="85000"/>
                    <a:lumOff val="15000"/>
                  </a:schemeClr>
                </a:solidFill>
              </a:rPr>
              <a:t>= Carries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Passing OP % </a:t>
            </a:r>
            <a:r>
              <a:rPr lang="en-GB" sz="1200" dirty="0">
                <a:solidFill>
                  <a:schemeClr val="tx1">
                    <a:lumMod val="85000"/>
                    <a:lumOff val="15000"/>
                  </a:schemeClr>
                </a:solidFill>
              </a:rPr>
              <a:t>= (Pass OP Box Successful + Pass OP Final Third Successful + Pass OP Head Successful) ÷ (Pass OP Box + Pass OP Final Third + Pass OP Head)</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Dribbles % </a:t>
            </a:r>
            <a:r>
              <a:rPr lang="en-GB" sz="1200" dirty="0">
                <a:solidFill>
                  <a:schemeClr val="tx1">
                    <a:lumMod val="85000"/>
                    <a:lumOff val="15000"/>
                  </a:schemeClr>
                </a:solidFill>
              </a:rPr>
              <a:t>= Dribbles Successful ÷ Dribbles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Launches % </a:t>
            </a:r>
            <a:r>
              <a:rPr lang="en-GB" sz="1200" dirty="0">
                <a:solidFill>
                  <a:schemeClr val="tx1">
                    <a:lumMod val="85000"/>
                    <a:lumOff val="15000"/>
                  </a:schemeClr>
                </a:solidFill>
              </a:rPr>
              <a:t>= Launches Successful / Launches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Aerial Duels % </a:t>
            </a:r>
            <a:r>
              <a:rPr lang="en-GB" sz="1200" dirty="0">
                <a:solidFill>
                  <a:schemeClr val="tx1">
                    <a:lumMod val="85000"/>
                    <a:lumOff val="15000"/>
                  </a:schemeClr>
                </a:solidFill>
              </a:rPr>
              <a:t>= (Aerial Duels </a:t>
            </a:r>
            <a:r>
              <a:rPr lang="en-GB" sz="1200" dirty="0" err="1">
                <a:solidFill>
                  <a:schemeClr val="tx1">
                    <a:lumMod val="85000"/>
                    <a:lumOff val="15000"/>
                  </a:schemeClr>
                </a:solidFill>
              </a:rPr>
              <a:t>Att</a:t>
            </a:r>
            <a:r>
              <a:rPr lang="en-GB" sz="1200" dirty="0">
                <a:solidFill>
                  <a:schemeClr val="tx1">
                    <a:lumMod val="85000"/>
                    <a:lumOff val="15000"/>
                  </a:schemeClr>
                </a:solidFill>
              </a:rPr>
              <a:t> Won + Aerial Duels Def Won) ÷ (Aerial Duels </a:t>
            </a:r>
            <a:r>
              <a:rPr lang="en-GB" sz="1200" dirty="0" err="1">
                <a:solidFill>
                  <a:schemeClr val="tx1">
                    <a:lumMod val="85000"/>
                    <a:lumOff val="15000"/>
                  </a:schemeClr>
                </a:solidFill>
              </a:rPr>
              <a:t>Att</a:t>
            </a:r>
            <a:r>
              <a:rPr lang="en-GB" sz="1200" dirty="0">
                <a:solidFill>
                  <a:schemeClr val="tx1">
                    <a:lumMod val="85000"/>
                    <a:lumOff val="15000"/>
                  </a:schemeClr>
                </a:solidFill>
              </a:rPr>
              <a:t> + Aerial Duels Def)</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Ground Duels % </a:t>
            </a:r>
            <a:r>
              <a:rPr lang="en-GB" sz="1200" dirty="0">
                <a:solidFill>
                  <a:schemeClr val="tx1">
                    <a:lumMod val="85000"/>
                    <a:lumOff val="15000"/>
                  </a:schemeClr>
                </a:solidFill>
              </a:rPr>
              <a:t>= (Ground Duels </a:t>
            </a:r>
            <a:r>
              <a:rPr lang="en-GB" sz="1200" dirty="0" err="1">
                <a:solidFill>
                  <a:schemeClr val="tx1">
                    <a:lumMod val="85000"/>
                    <a:lumOff val="15000"/>
                  </a:schemeClr>
                </a:solidFill>
              </a:rPr>
              <a:t>Att</a:t>
            </a:r>
            <a:r>
              <a:rPr lang="en-GB" sz="1200" dirty="0">
                <a:solidFill>
                  <a:schemeClr val="tx1">
                    <a:lumMod val="85000"/>
                    <a:lumOff val="15000"/>
                  </a:schemeClr>
                </a:solidFill>
              </a:rPr>
              <a:t> Won + Ground Duels Def Won) ÷ (Ground Duels </a:t>
            </a:r>
            <a:r>
              <a:rPr lang="en-GB" sz="1200" dirty="0" err="1">
                <a:solidFill>
                  <a:schemeClr val="tx1">
                    <a:lumMod val="85000"/>
                    <a:lumOff val="15000"/>
                  </a:schemeClr>
                </a:solidFill>
              </a:rPr>
              <a:t>Att</a:t>
            </a:r>
            <a:r>
              <a:rPr lang="en-GB" sz="1200" dirty="0">
                <a:solidFill>
                  <a:schemeClr val="tx1">
                    <a:lumMod val="85000"/>
                    <a:lumOff val="15000"/>
                  </a:schemeClr>
                </a:solidFill>
              </a:rPr>
              <a:t> + Ground Duels Def)</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Crosses OP % </a:t>
            </a:r>
            <a:r>
              <a:rPr lang="en-GB" sz="1200" dirty="0">
                <a:solidFill>
                  <a:schemeClr val="tx1">
                    <a:lumMod val="85000"/>
                    <a:lumOff val="15000"/>
                  </a:schemeClr>
                </a:solidFill>
              </a:rPr>
              <a:t>= Crosses OP Successful ÷ (Crosses OP Left + Crosses OP Right)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Metrics chosen to best analyse a full-back’s abilities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Full-Back Metrics</a:t>
            </a:r>
          </a:p>
        </p:txBody>
      </p:sp>
      <p:sp>
        <p:nvSpPr>
          <p:cNvPr id="9" name="Text Placeholder 8">
            <a:extLst>
              <a:ext uri="{FF2B5EF4-FFF2-40B4-BE49-F238E27FC236}">
                <a16:creationId xmlns:a16="http://schemas.microsoft.com/office/drawing/2014/main" id="{16DF6C12-73F1-C44C-8719-39FC3A10E38D}"/>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2977963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404257"/>
            <a:ext cx="11417300" cy="4521021"/>
          </a:xfrm>
        </p:spPr>
        <p:txBody>
          <a:bodyPr lIns="0" tIns="0" rIns="0" bIns="0" anchor="t">
            <a:noAutofit/>
          </a:bodyPr>
          <a:lstStyle/>
          <a:p>
            <a:pPr marL="342900" indent="-342900">
              <a:buFont typeface="+mj-lt"/>
              <a:buAutoNum type="arabicParenR"/>
            </a:pPr>
            <a:r>
              <a:rPr lang="en-GB" sz="1200" b="1" dirty="0">
                <a:solidFill>
                  <a:schemeClr val="tx1">
                    <a:lumMod val="85000"/>
                    <a:lumOff val="15000"/>
                  </a:schemeClr>
                </a:solidFill>
              </a:rPr>
              <a:t>Shots per Goal </a:t>
            </a:r>
            <a:r>
              <a:rPr lang="en-GB" sz="1200" dirty="0">
                <a:solidFill>
                  <a:schemeClr val="tx1">
                    <a:lumMod val="85000"/>
                    <a:lumOff val="15000"/>
                  </a:schemeClr>
                </a:solidFill>
              </a:rPr>
              <a:t>= Shots + Goals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Goals p90 </a:t>
            </a:r>
            <a:r>
              <a:rPr lang="en-GB" sz="1200" dirty="0">
                <a:solidFill>
                  <a:schemeClr val="tx1">
                    <a:lumMod val="85000"/>
                    <a:lumOff val="15000"/>
                  </a:schemeClr>
                </a:solidFill>
              </a:rPr>
              <a:t>= Goals per 90 minutes (where p90 is a calculated field of Play Time / 90)</a:t>
            </a:r>
          </a:p>
          <a:p>
            <a:pPr marL="342900" indent="-342900">
              <a:buFont typeface="+mj-lt"/>
              <a:buAutoNum type="arabicParenR"/>
            </a:pPr>
            <a:endParaRPr lang="en-GB" sz="1200" b="1"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Shots p90</a:t>
            </a:r>
            <a:r>
              <a:rPr lang="en-GB" sz="1200" dirty="0">
                <a:solidFill>
                  <a:schemeClr val="tx1">
                    <a:lumMod val="85000"/>
                    <a:lumOff val="15000"/>
                  </a:schemeClr>
                </a:solidFill>
              </a:rPr>
              <a:t> = Shots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Assists p90 </a:t>
            </a:r>
            <a:r>
              <a:rPr lang="en-GB" sz="1200" dirty="0">
                <a:solidFill>
                  <a:schemeClr val="tx1">
                    <a:lumMod val="85000"/>
                    <a:lumOff val="15000"/>
                  </a:schemeClr>
                </a:solidFill>
              </a:rPr>
              <a:t>= (Pass Op Box + Dribbles Box + Carries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Interceptions p90 </a:t>
            </a:r>
            <a:r>
              <a:rPr lang="en-GB" sz="1200" dirty="0">
                <a:solidFill>
                  <a:schemeClr val="tx1">
                    <a:lumMod val="85000"/>
                    <a:lumOff val="15000"/>
                  </a:schemeClr>
                </a:solidFill>
              </a:rPr>
              <a:t>= Interceptions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Deep Progressions p90 </a:t>
            </a:r>
            <a:r>
              <a:rPr lang="en-GB" sz="1200" dirty="0">
                <a:solidFill>
                  <a:schemeClr val="tx1">
                    <a:lumMod val="85000"/>
                    <a:lumOff val="15000"/>
                  </a:schemeClr>
                </a:solidFill>
              </a:rPr>
              <a:t>= (Pass Op Box + Dribbles Box + Carries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Carry Distance p90 </a:t>
            </a:r>
            <a:r>
              <a:rPr lang="en-GB" sz="1200" dirty="0">
                <a:solidFill>
                  <a:schemeClr val="tx1">
                    <a:lumMod val="85000"/>
                    <a:lumOff val="15000"/>
                  </a:schemeClr>
                </a:solidFill>
              </a:rPr>
              <a:t>= Carry Distance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Carries Box p90 </a:t>
            </a:r>
            <a:r>
              <a:rPr lang="en-GB" sz="1200" dirty="0">
                <a:solidFill>
                  <a:schemeClr val="tx1">
                    <a:lumMod val="85000"/>
                    <a:lumOff val="15000"/>
                  </a:schemeClr>
                </a:solidFill>
              </a:rPr>
              <a:t>= Carries in the Box per 90 minutes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Dribbles % </a:t>
            </a:r>
            <a:r>
              <a:rPr lang="en-GB" sz="1200" dirty="0">
                <a:solidFill>
                  <a:schemeClr val="tx1">
                    <a:lumMod val="85000"/>
                    <a:lumOff val="15000"/>
                  </a:schemeClr>
                </a:solidFill>
              </a:rPr>
              <a:t>= Dribbles Successful ÷ Dribbles</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Crosses OP % </a:t>
            </a:r>
            <a:r>
              <a:rPr lang="en-GB" sz="1200" dirty="0">
                <a:solidFill>
                  <a:schemeClr val="tx1">
                    <a:lumMod val="85000"/>
                    <a:lumOff val="15000"/>
                  </a:schemeClr>
                </a:solidFill>
              </a:rPr>
              <a:t>= Crosses OP Successful ÷ (Crosses OP Left + Crosses OP Right)</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Passing OP % </a:t>
            </a:r>
            <a:r>
              <a:rPr lang="en-GB" sz="1200" dirty="0">
                <a:solidFill>
                  <a:schemeClr val="tx1">
                    <a:lumMod val="85000"/>
                    <a:lumOff val="15000"/>
                  </a:schemeClr>
                </a:solidFill>
              </a:rPr>
              <a:t>= (Pass OP Box Successful + Pass OP Final Third Successful + Pass OP Head Successful) ÷ (Pass OP Box + Pass OP Final Third + Pass OP Head)</a:t>
            </a:r>
          </a:p>
          <a:p>
            <a:pPr marL="342900" indent="-342900">
              <a:buFont typeface="+mj-lt"/>
              <a:buAutoNum type="arabicParenR"/>
            </a:pPr>
            <a:endParaRPr lang="en-GB" sz="1200" dirty="0">
              <a:solidFill>
                <a:schemeClr val="tx1">
                  <a:lumMod val="85000"/>
                  <a:lumOff val="15000"/>
                </a:schemeClr>
              </a:solidFill>
            </a:endParaRPr>
          </a:p>
          <a:p>
            <a:pPr marL="342900" indent="-342900">
              <a:buFont typeface="+mj-lt"/>
              <a:buAutoNum type="arabicParenR"/>
            </a:pPr>
            <a:r>
              <a:rPr lang="en-GB" sz="1200" b="1" dirty="0">
                <a:solidFill>
                  <a:schemeClr val="tx1">
                    <a:lumMod val="85000"/>
                    <a:lumOff val="15000"/>
                  </a:schemeClr>
                </a:solidFill>
              </a:rPr>
              <a:t>Passing OP Box % </a:t>
            </a:r>
            <a:r>
              <a:rPr lang="en-GB" sz="1200" dirty="0">
                <a:solidFill>
                  <a:schemeClr val="tx1">
                    <a:lumMod val="85000"/>
                    <a:lumOff val="15000"/>
                  </a:schemeClr>
                </a:solidFill>
              </a:rPr>
              <a:t>= Pass OP Box Successful ÷ Pass OP Box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chemeClr val="tx1">
                    <a:lumMod val="65000"/>
                    <a:lumOff val="35000"/>
                  </a:schemeClr>
                </a:solidFill>
              </a:rPr>
              <a:t>Metrics chosen to best analyse a winger’s abilities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t>Winger Metrics</a:t>
            </a:r>
          </a:p>
        </p:txBody>
      </p:sp>
      <p:sp>
        <p:nvSpPr>
          <p:cNvPr id="4" name="Text Placeholder 3">
            <a:extLst>
              <a:ext uri="{FF2B5EF4-FFF2-40B4-BE49-F238E27FC236}">
                <a16:creationId xmlns:a16="http://schemas.microsoft.com/office/drawing/2014/main" id="{EB61C45A-50B3-784F-999E-2F19F0D4A0B1}"/>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475280217"/>
      </p:ext>
    </p:extLst>
  </p:cSld>
  <p:clrMapOvr>
    <a:masterClrMapping/>
  </p:clrMapOvr>
</p:sld>
</file>

<file path=ppt/theme/theme1.xml><?xml version="1.0" encoding="utf-8"?>
<a:theme xmlns:a="http://schemas.openxmlformats.org/drawingml/2006/main" name="PLYMOUTH_ARGYLE_Powerpoint_Widescreen_MAIN">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D61F09C3-C5E7-4F70-87D2-8A1DD186A57F}" vid="{62E089C4-49AB-4D66-AA63-5923AF65B945}"/>
    </a:ext>
  </a:extLst>
</a:theme>
</file>

<file path=ppt/theme/theme2.xml><?xml version="1.0" encoding="utf-8"?>
<a:theme xmlns:a="http://schemas.openxmlformats.org/drawingml/2006/main" name="City_Football_Powerpoint_Widescreen_MAIN">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47E591CE05934DAA02721E7F65E08F" ma:contentTypeVersion="12" ma:contentTypeDescription="Create a new document." ma:contentTypeScope="" ma:versionID="47d22cf9f475e2b59361432e14527bec">
  <xsd:schema xmlns:xsd="http://www.w3.org/2001/XMLSchema" xmlns:xs="http://www.w3.org/2001/XMLSchema" xmlns:p="http://schemas.microsoft.com/office/2006/metadata/properties" xmlns:ns3="b6111f58-0650-464e-ae82-0fb63aebd15b" xmlns:ns4="970cd7f1-54cd-47ac-8c0c-71bd23487306" targetNamespace="http://schemas.microsoft.com/office/2006/metadata/properties" ma:root="true" ma:fieldsID="9d9152603b0169580a92509be9f83d86" ns3:_="" ns4:_="">
    <xsd:import namespace="b6111f58-0650-464e-ae82-0fb63aebd15b"/>
    <xsd:import namespace="970cd7f1-54cd-47ac-8c0c-71bd2348730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111f58-0650-464e-ae82-0fb63aebd1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0cd7f1-54cd-47ac-8c0c-71bd2348730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02518E-38F1-4001-ACDE-00C65ECEA85B}">
  <ds:schemaRefs>
    <ds:schemaRef ds:uri="http://schemas.microsoft.com/sharepoint/v3/contenttype/forms"/>
  </ds:schemaRefs>
</ds:datastoreItem>
</file>

<file path=customXml/itemProps2.xml><?xml version="1.0" encoding="utf-8"?>
<ds:datastoreItem xmlns:ds="http://schemas.openxmlformats.org/officeDocument/2006/customXml" ds:itemID="{E8DDE5CB-23FE-4705-9F74-B1839267B177}">
  <ds:schemaRefs>
    <ds:schemaRef ds:uri="970cd7f1-54cd-47ac-8c0c-71bd23487306"/>
    <ds:schemaRef ds:uri="b6111f58-0650-464e-ae82-0fb63aebd1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9230E86-4C78-4F8F-85AC-41794E9F38C0}">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b6111f58-0650-464e-ae82-0fb63aebd15b"/>
    <ds:schemaRef ds:uri="http://purl.org/dc/terms/"/>
    <ds:schemaRef ds:uri="http://schemas.openxmlformats.org/package/2006/metadata/core-properties"/>
    <ds:schemaRef ds:uri="http://purl.org/dc/dcmitype/"/>
    <ds:schemaRef ds:uri="970cd7f1-54cd-47ac-8c0c-71bd2348730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13902</TotalTime>
  <Words>7067</Words>
  <Application>Microsoft Macintosh PowerPoint</Application>
  <PresentationFormat>Widescreen</PresentationFormat>
  <Paragraphs>712</Paragraphs>
  <Slides>45</Slides>
  <Notes>36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45</vt:i4>
      </vt:variant>
    </vt:vector>
  </HeadingPairs>
  <TitlesOfParts>
    <vt:vector size="51" baseType="lpstr">
      <vt:lpstr>Arial</vt:lpstr>
      <vt:lpstr>Calibri</vt:lpstr>
      <vt:lpstr>Helvetica Neue</vt:lpstr>
      <vt:lpstr>Helvetica Neue Light</vt:lpstr>
      <vt:lpstr>PLYMOUTH_ARGYLE_Powerpoint_Widescreen_MAIN</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Plymouth Argyle Data Analysis Pack</dc:title>
  <dc:subject/>
  <dc:creator/>
  <cp:keywords/>
  <dc:description/>
  <cp:lastModifiedBy>Microsoft Office User</cp:lastModifiedBy>
  <cp:revision>245</cp:revision>
  <dcterms:created xsi:type="dcterms:W3CDTF">2020-02-05T14:32:11Z</dcterms:created>
  <dcterms:modified xsi:type="dcterms:W3CDTF">2020-09-20T21:09:08Z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0x0101002D47E591CE05934DAA02721E7F65E08F</vt:lpwstr>
  </property>
</Properties>
</file>